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3"/>
  </p:notesMasterIdLst>
  <p:handoutMasterIdLst>
    <p:handoutMasterId r:id="rId24"/>
  </p:handoutMasterIdLst>
  <p:sldIdLst>
    <p:sldId id="264" r:id="rId3"/>
    <p:sldId id="291" r:id="rId4"/>
    <p:sldId id="302" r:id="rId5"/>
    <p:sldId id="303" r:id="rId6"/>
    <p:sldId id="283" r:id="rId7"/>
    <p:sldId id="278" r:id="rId8"/>
    <p:sldId id="277" r:id="rId9"/>
    <p:sldId id="285" r:id="rId10"/>
    <p:sldId id="287" r:id="rId11"/>
    <p:sldId id="300" r:id="rId12"/>
    <p:sldId id="301" r:id="rId13"/>
    <p:sldId id="288" r:id="rId14"/>
    <p:sldId id="289" r:id="rId15"/>
    <p:sldId id="292" r:id="rId16"/>
    <p:sldId id="293" r:id="rId17"/>
    <p:sldId id="294" r:id="rId18"/>
    <p:sldId id="296" r:id="rId19"/>
    <p:sldId id="304" r:id="rId20"/>
    <p:sldId id="305" r:id="rId21"/>
    <p:sldId id="298"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6" autoAdjust="0"/>
    <p:restoredTop sz="60944" autoAdjust="0"/>
  </p:normalViewPr>
  <p:slideViewPr>
    <p:cSldViewPr showGuides="1">
      <p:cViewPr varScale="1">
        <p:scale>
          <a:sx n="57" d="100"/>
          <a:sy n="57" d="100"/>
        </p:scale>
        <p:origin x="654" y="6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27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23953-2E5E-4B92-AC92-D0D0428EE6C6}" type="doc">
      <dgm:prSet loTypeId="urn:microsoft.com/office/officeart/2005/8/layout/chevron1" loCatId="process" qsTypeId="urn:microsoft.com/office/officeart/2005/8/quickstyle/simple1" qsCatId="simple" csTypeId="urn:microsoft.com/office/officeart/2005/8/colors/accent1_2" csCatId="accent1" phldr="1"/>
      <dgm:spPr/>
    </dgm:pt>
    <dgm:pt modelId="{EFBC9257-62BB-4D40-865B-B19B8BB143E5}">
      <dgm:prSet phldrT="[Text]"/>
      <dgm:spPr/>
      <dgm:t>
        <a:bodyPr/>
        <a:lstStyle/>
        <a:p>
          <a:r>
            <a:rPr lang="en-US" dirty="0" smtClean="0"/>
            <a:t>Create the SQL Server table</a:t>
          </a:r>
          <a:endParaRPr lang="en-US" dirty="0"/>
        </a:p>
      </dgm:t>
    </dgm:pt>
    <dgm:pt modelId="{CF281717-C369-4B28-98E4-8A877209B47D}" type="parTrans" cxnId="{7547424F-AFF4-4E56-B46F-DF17F20AD64D}">
      <dgm:prSet/>
      <dgm:spPr/>
      <dgm:t>
        <a:bodyPr/>
        <a:lstStyle/>
        <a:p>
          <a:endParaRPr lang="en-US"/>
        </a:p>
      </dgm:t>
    </dgm:pt>
    <dgm:pt modelId="{5F2B9515-B359-4CBC-BCF8-747B9606ED4B}" type="sibTrans" cxnId="{7547424F-AFF4-4E56-B46F-DF17F20AD64D}">
      <dgm:prSet/>
      <dgm:spPr/>
      <dgm:t>
        <a:bodyPr/>
        <a:lstStyle/>
        <a:p>
          <a:endParaRPr lang="en-US"/>
        </a:p>
      </dgm:t>
    </dgm:pt>
    <dgm:pt modelId="{E8289158-40F3-4431-84C3-A4E1B393B5F7}">
      <dgm:prSet phldrT="[Text]"/>
      <dgm:spPr/>
      <dgm:t>
        <a:bodyPr/>
        <a:lstStyle/>
        <a:p>
          <a:r>
            <a:rPr lang="en-US" dirty="0" smtClean="0"/>
            <a:t>Create Pages and Views</a:t>
          </a:r>
          <a:endParaRPr lang="en-US" dirty="0"/>
        </a:p>
      </dgm:t>
    </dgm:pt>
    <dgm:pt modelId="{E16F8A2F-B4CE-4B13-908E-D9D17F59CAE1}" type="parTrans" cxnId="{91820A15-E8D9-4A42-99A2-D171E9488B7E}">
      <dgm:prSet/>
      <dgm:spPr/>
      <dgm:t>
        <a:bodyPr/>
        <a:lstStyle/>
        <a:p>
          <a:endParaRPr lang="en-US"/>
        </a:p>
      </dgm:t>
    </dgm:pt>
    <dgm:pt modelId="{0F3CB2E4-60EA-485E-9E89-750B9CB77BD7}" type="sibTrans" cxnId="{91820A15-E8D9-4A42-99A2-D171E9488B7E}">
      <dgm:prSet/>
      <dgm:spPr/>
      <dgm:t>
        <a:bodyPr/>
        <a:lstStyle/>
        <a:p>
          <a:endParaRPr lang="en-US"/>
        </a:p>
      </dgm:t>
    </dgm:pt>
    <dgm:pt modelId="{CD4761F6-F840-4B09-99F5-4A84EEC8E10F}">
      <dgm:prSet phldrT="[Text]"/>
      <dgm:spPr/>
      <dgm:t>
        <a:bodyPr/>
        <a:lstStyle/>
        <a:p>
          <a:r>
            <a:rPr lang="en-US" dirty="0" smtClean="0"/>
            <a:t>Configure security roles</a:t>
          </a:r>
          <a:endParaRPr lang="en-US" dirty="0"/>
        </a:p>
      </dgm:t>
    </dgm:pt>
    <dgm:pt modelId="{33CD3254-F037-40A5-8250-721B2D96CD0B}" type="parTrans" cxnId="{B0E995A3-3FBF-461C-847A-26C8DD0ECAC3}">
      <dgm:prSet/>
      <dgm:spPr/>
      <dgm:t>
        <a:bodyPr/>
        <a:lstStyle/>
        <a:p>
          <a:endParaRPr lang="en-US"/>
        </a:p>
      </dgm:t>
    </dgm:pt>
    <dgm:pt modelId="{39614887-3AFD-48F3-B9A2-61E694504706}" type="sibTrans" cxnId="{B0E995A3-3FBF-461C-847A-26C8DD0ECAC3}">
      <dgm:prSet/>
      <dgm:spPr/>
      <dgm:t>
        <a:bodyPr/>
        <a:lstStyle/>
        <a:p>
          <a:endParaRPr lang="en-US"/>
        </a:p>
      </dgm:t>
    </dgm:pt>
    <dgm:pt modelId="{6BE26568-8230-4E03-9726-26655AF14DD3}" type="pres">
      <dgm:prSet presAssocID="{ABE23953-2E5E-4B92-AC92-D0D0428EE6C6}" presName="Name0" presStyleCnt="0">
        <dgm:presLayoutVars>
          <dgm:dir/>
          <dgm:animLvl val="lvl"/>
          <dgm:resizeHandles val="exact"/>
        </dgm:presLayoutVars>
      </dgm:prSet>
      <dgm:spPr/>
    </dgm:pt>
    <dgm:pt modelId="{F2B4FD37-DE26-4920-82F6-0D83AB26DA59}" type="pres">
      <dgm:prSet presAssocID="{EFBC9257-62BB-4D40-865B-B19B8BB143E5}" presName="parTxOnly" presStyleLbl="node1" presStyleIdx="0" presStyleCnt="3">
        <dgm:presLayoutVars>
          <dgm:chMax val="0"/>
          <dgm:chPref val="0"/>
          <dgm:bulletEnabled val="1"/>
        </dgm:presLayoutVars>
      </dgm:prSet>
      <dgm:spPr/>
      <dgm:t>
        <a:bodyPr/>
        <a:lstStyle/>
        <a:p>
          <a:endParaRPr lang="en-US"/>
        </a:p>
      </dgm:t>
    </dgm:pt>
    <dgm:pt modelId="{773124BC-E8A3-4A90-BD67-0D396ECBE0F8}" type="pres">
      <dgm:prSet presAssocID="{5F2B9515-B359-4CBC-BCF8-747B9606ED4B}" presName="parTxOnlySpace" presStyleCnt="0"/>
      <dgm:spPr/>
    </dgm:pt>
    <dgm:pt modelId="{CA87F2A8-8744-4451-A344-954F3988CDDF}" type="pres">
      <dgm:prSet presAssocID="{E8289158-40F3-4431-84C3-A4E1B393B5F7}" presName="parTxOnly" presStyleLbl="node1" presStyleIdx="1" presStyleCnt="3">
        <dgm:presLayoutVars>
          <dgm:chMax val="0"/>
          <dgm:chPref val="0"/>
          <dgm:bulletEnabled val="1"/>
        </dgm:presLayoutVars>
      </dgm:prSet>
      <dgm:spPr/>
      <dgm:t>
        <a:bodyPr/>
        <a:lstStyle/>
        <a:p>
          <a:endParaRPr lang="en-US"/>
        </a:p>
      </dgm:t>
    </dgm:pt>
    <dgm:pt modelId="{5C4080CE-A2F7-4065-BDDA-77EC7393EB46}" type="pres">
      <dgm:prSet presAssocID="{0F3CB2E4-60EA-485E-9E89-750B9CB77BD7}" presName="parTxOnlySpace" presStyleCnt="0"/>
      <dgm:spPr/>
    </dgm:pt>
    <dgm:pt modelId="{3935EBCC-A733-444D-B475-4DB5ABBD8F91}" type="pres">
      <dgm:prSet presAssocID="{CD4761F6-F840-4B09-99F5-4A84EEC8E10F}" presName="parTxOnly" presStyleLbl="node1" presStyleIdx="2" presStyleCnt="3">
        <dgm:presLayoutVars>
          <dgm:chMax val="0"/>
          <dgm:chPref val="0"/>
          <dgm:bulletEnabled val="1"/>
        </dgm:presLayoutVars>
      </dgm:prSet>
      <dgm:spPr/>
      <dgm:t>
        <a:bodyPr/>
        <a:lstStyle/>
        <a:p>
          <a:endParaRPr lang="en-US"/>
        </a:p>
      </dgm:t>
    </dgm:pt>
  </dgm:ptLst>
  <dgm:cxnLst>
    <dgm:cxn modelId="{C9E52187-0E2D-4A80-9F8D-35CDCDCA87FC}" type="presOf" srcId="{E8289158-40F3-4431-84C3-A4E1B393B5F7}" destId="{CA87F2A8-8744-4451-A344-954F3988CDDF}" srcOrd="0" destOrd="0" presId="urn:microsoft.com/office/officeart/2005/8/layout/chevron1"/>
    <dgm:cxn modelId="{91820A15-E8D9-4A42-99A2-D171E9488B7E}" srcId="{ABE23953-2E5E-4B92-AC92-D0D0428EE6C6}" destId="{E8289158-40F3-4431-84C3-A4E1B393B5F7}" srcOrd="1" destOrd="0" parTransId="{E16F8A2F-B4CE-4B13-908E-D9D17F59CAE1}" sibTransId="{0F3CB2E4-60EA-485E-9E89-750B9CB77BD7}"/>
    <dgm:cxn modelId="{B0E995A3-3FBF-461C-847A-26C8DD0ECAC3}" srcId="{ABE23953-2E5E-4B92-AC92-D0D0428EE6C6}" destId="{CD4761F6-F840-4B09-99F5-4A84EEC8E10F}" srcOrd="2" destOrd="0" parTransId="{33CD3254-F037-40A5-8250-721B2D96CD0B}" sibTransId="{39614887-3AFD-48F3-B9A2-61E694504706}"/>
    <dgm:cxn modelId="{7547424F-AFF4-4E56-B46F-DF17F20AD64D}" srcId="{ABE23953-2E5E-4B92-AC92-D0D0428EE6C6}" destId="{EFBC9257-62BB-4D40-865B-B19B8BB143E5}" srcOrd="0" destOrd="0" parTransId="{CF281717-C369-4B28-98E4-8A877209B47D}" sibTransId="{5F2B9515-B359-4CBC-BCF8-747B9606ED4B}"/>
    <dgm:cxn modelId="{6978456B-F197-46F3-A443-6FBE5E47E677}" type="presOf" srcId="{ABE23953-2E5E-4B92-AC92-D0D0428EE6C6}" destId="{6BE26568-8230-4E03-9726-26655AF14DD3}" srcOrd="0" destOrd="0" presId="urn:microsoft.com/office/officeart/2005/8/layout/chevron1"/>
    <dgm:cxn modelId="{4ED6EC02-638F-47F2-AF3A-448D493F75B5}" type="presOf" srcId="{CD4761F6-F840-4B09-99F5-4A84EEC8E10F}" destId="{3935EBCC-A733-444D-B475-4DB5ABBD8F91}" srcOrd="0" destOrd="0" presId="urn:microsoft.com/office/officeart/2005/8/layout/chevron1"/>
    <dgm:cxn modelId="{120F5990-7215-4DA3-9E5D-86DD70127970}" type="presOf" srcId="{EFBC9257-62BB-4D40-865B-B19B8BB143E5}" destId="{F2B4FD37-DE26-4920-82F6-0D83AB26DA59}" srcOrd="0" destOrd="0" presId="urn:microsoft.com/office/officeart/2005/8/layout/chevron1"/>
    <dgm:cxn modelId="{C1AC59DA-5A32-4CAF-A3AA-272832879539}" type="presParOf" srcId="{6BE26568-8230-4E03-9726-26655AF14DD3}" destId="{F2B4FD37-DE26-4920-82F6-0D83AB26DA59}" srcOrd="0" destOrd="0" presId="urn:microsoft.com/office/officeart/2005/8/layout/chevron1"/>
    <dgm:cxn modelId="{B652DBB2-C418-4AEA-82B7-79620B2A7765}" type="presParOf" srcId="{6BE26568-8230-4E03-9726-26655AF14DD3}" destId="{773124BC-E8A3-4A90-BD67-0D396ECBE0F8}" srcOrd="1" destOrd="0" presId="urn:microsoft.com/office/officeart/2005/8/layout/chevron1"/>
    <dgm:cxn modelId="{5561E602-BCB2-4DCD-B0B1-D9879908FBEC}" type="presParOf" srcId="{6BE26568-8230-4E03-9726-26655AF14DD3}" destId="{CA87F2A8-8744-4451-A344-954F3988CDDF}" srcOrd="2" destOrd="0" presId="urn:microsoft.com/office/officeart/2005/8/layout/chevron1"/>
    <dgm:cxn modelId="{EF49E127-B0F2-460D-B0B9-26494493B448}" type="presParOf" srcId="{6BE26568-8230-4E03-9726-26655AF14DD3}" destId="{5C4080CE-A2F7-4065-BDDA-77EC7393EB46}" srcOrd="3" destOrd="0" presId="urn:microsoft.com/office/officeart/2005/8/layout/chevron1"/>
    <dgm:cxn modelId="{C7315800-466C-4B15-922D-9534402603CA}" type="presParOf" srcId="{6BE26568-8230-4E03-9726-26655AF14DD3}" destId="{3935EBCC-A733-444D-B475-4DB5ABBD8F9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4FD37-DE26-4920-82F6-0D83AB26DA59}">
      <dsp:nvSpPr>
        <dsp:cNvPr id="0" name=""/>
        <dsp:cNvSpPr/>
      </dsp:nvSpPr>
      <dsp:spPr>
        <a:xfrm>
          <a:off x="2946" y="1634991"/>
          <a:ext cx="3590180" cy="143607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smtClean="0"/>
            <a:t>Create the SQL Server table</a:t>
          </a:r>
          <a:endParaRPr lang="en-US" sz="2900" kern="1200" dirty="0"/>
        </a:p>
      </dsp:txBody>
      <dsp:txXfrm>
        <a:off x="720982" y="1634991"/>
        <a:ext cx="2154108" cy="1436072"/>
      </dsp:txXfrm>
    </dsp:sp>
    <dsp:sp modelId="{CA87F2A8-8744-4451-A344-954F3988CDDF}">
      <dsp:nvSpPr>
        <dsp:cNvPr id="0" name=""/>
        <dsp:cNvSpPr/>
      </dsp:nvSpPr>
      <dsp:spPr>
        <a:xfrm>
          <a:off x="3234109" y="1634991"/>
          <a:ext cx="3590180" cy="143607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smtClean="0"/>
            <a:t>Create Pages and Views</a:t>
          </a:r>
          <a:endParaRPr lang="en-US" sz="2900" kern="1200" dirty="0"/>
        </a:p>
      </dsp:txBody>
      <dsp:txXfrm>
        <a:off x="3952145" y="1634991"/>
        <a:ext cx="2154108" cy="1436072"/>
      </dsp:txXfrm>
    </dsp:sp>
    <dsp:sp modelId="{3935EBCC-A733-444D-B475-4DB5ABBD8F91}">
      <dsp:nvSpPr>
        <dsp:cNvPr id="0" name=""/>
        <dsp:cNvSpPr/>
      </dsp:nvSpPr>
      <dsp:spPr>
        <a:xfrm>
          <a:off x="6465272" y="1634991"/>
          <a:ext cx="3590180" cy="143607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smtClean="0"/>
            <a:t>Configure security roles</a:t>
          </a:r>
          <a:endParaRPr lang="en-US" sz="2900" kern="1200" dirty="0"/>
        </a:p>
      </dsp:txBody>
      <dsp:txXfrm>
        <a:off x="7183308" y="1634991"/>
        <a:ext cx="2154108" cy="14360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4/28/2015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4/28/2015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Personal Info</a:t>
            </a:r>
          </a:p>
          <a:p>
            <a:pPr marL="1066693" marR="0" lvl="1" indent="-4572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Family/hobbies</a:t>
            </a:r>
          </a:p>
          <a:p>
            <a:pPr marL="1066693" marR="0" lvl="1" indent="-4572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Worked for DEC, Compaq and HP for 7 years.</a:t>
            </a:r>
          </a:p>
          <a:p>
            <a:pPr marL="457200" marR="0" lvl="0" indent="-4572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Rocky Mountain Calvary, Colorado Springs, CO</a:t>
            </a:r>
          </a:p>
          <a:p>
            <a:pPr marL="1066693" marR="0" lvl="1" indent="-4572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On staff since 2004 as pastor/IT.</a:t>
            </a:r>
          </a:p>
          <a:p>
            <a:pPr marL="457200" marR="0" lvl="0" indent="-4572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Implemented MinistryPlatform in October 2014</a:t>
            </a:r>
          </a:p>
          <a:p>
            <a:pPr marL="1066693" marR="0" lvl="1" indent="-4572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Role as pastor/IT has been really helpful to work to bridge ministry with IT.</a:t>
            </a:r>
          </a:p>
          <a:p>
            <a:pPr marL="457200" marR="0" lvl="0" indent="-4572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Learn about audience</a:t>
            </a:r>
          </a:p>
          <a:p>
            <a:pPr marL="1066693" marR="0" lvl="1" indent="-4572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How many people are using custom pages?</a:t>
            </a:r>
          </a:p>
          <a:p>
            <a:pPr marL="1066693" marR="0" lvl="1" indent="-4572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How many would like to use custom pages?</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887175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1" indent="0" algn="l" defTabSz="1218987" rtl="0" eaLnBrk="1" fontAlgn="auto" latinLnBrk="0" hangingPunct="1">
              <a:lnSpc>
                <a:spcPct val="100000"/>
              </a:lnSpc>
              <a:spcBef>
                <a:spcPts val="0"/>
              </a:spcBef>
              <a:spcAft>
                <a:spcPts val="0"/>
              </a:spcAft>
              <a:buClrTx/>
              <a:buSzTx/>
              <a:buFontTx/>
              <a:buNone/>
              <a:tabLst/>
              <a:defRPr/>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Default Field List</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The view that is shown by default when displaying selected data in the table.  This is the data when</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shown in the </a:t>
            </a:r>
            <a:r>
              <a:rPr lang="en-US" sz="1600" b="1" baseline="0" dirty="0" smtClean="0">
                <a:effectLst/>
                <a:latin typeface="Calibri" panose="020F0502020204030204" pitchFamily="34" charset="0"/>
                <a:ea typeface="Calibri" panose="020F0502020204030204" pitchFamily="34" charset="0"/>
                <a:cs typeface="Times New Roman" panose="02020603050405020304" pitchFamily="18" charset="0"/>
              </a:rPr>
              <a:t>Grid</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view.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Fields in this list will be available as merge</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fields in email templates</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For</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example, if you would like to create a process that sends an email and it includes data from the page/table, included that info in this list.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155187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1" indent="0" algn="l" defTabSz="1218987" rtl="0" eaLnBrk="1" fontAlgn="auto" latinLnBrk="0" hangingPunct="1">
              <a:lnSpc>
                <a:spcPct val="100000"/>
              </a:lnSpc>
              <a:spcBef>
                <a:spcPts val="0"/>
              </a:spcBef>
              <a:spcAft>
                <a:spcPts val="0"/>
              </a:spcAft>
              <a:buClrTx/>
              <a:buSzTx/>
              <a:buFontTx/>
              <a:buNone/>
              <a:tabLst/>
              <a:defRPr/>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Selected Record Expression</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 This is the “friendly name” of the record.  It’s what will appear when that record is used as a foreign key (drop down list) on another page.  In other words, it’s the way a single record expresses itself on a page.</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1276816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Views can be created to display page data with the desired sort order and columns most users will appreciate.</a:t>
            </a:r>
          </a:p>
          <a:p>
            <a:pPr marL="342900" marR="0" lvl="0" indent="-342900">
              <a:lnSpc>
                <a:spcPct val="107000"/>
              </a:lnSpc>
              <a:spcBef>
                <a:spcPts val="0"/>
              </a:spcBef>
              <a:spcAft>
                <a:spcPts val="0"/>
              </a:spcAft>
              <a:buFont typeface="+mj-lt"/>
              <a:buAutoNum type="arabicPeriod"/>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Go to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System Setup -&gt; Page Views</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Click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New</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Configure view by editing view fields:</a:t>
            </a:r>
          </a:p>
          <a:p>
            <a:pPr marL="742950" marR="0" lvl="1" indent="-285750">
              <a:lnSpc>
                <a:spcPct val="107000"/>
              </a:lnSpc>
              <a:spcBef>
                <a:spcPts val="0"/>
              </a:spcBef>
              <a:spcAft>
                <a:spcPts val="0"/>
              </a:spcAft>
              <a:buFont typeface="+mj-lt"/>
              <a:buAutoNum type="alphaLcPeriod"/>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Page</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 The page in which the view is available.</a:t>
            </a:r>
          </a:p>
          <a:p>
            <a:pPr marL="742950" marR="0" lvl="1" indent="-285750">
              <a:lnSpc>
                <a:spcPct val="107000"/>
              </a:lnSpc>
              <a:spcBef>
                <a:spcPts val="0"/>
              </a:spcBef>
              <a:spcAft>
                <a:spcPts val="0"/>
              </a:spcAft>
              <a:buFont typeface="+mj-lt"/>
              <a:buAutoNum type="alphaLcPeriod"/>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View Clause</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 The condition used to filter the data.</a:t>
            </a:r>
          </a:p>
          <a:p>
            <a:pPr marL="742950" marR="0" lvl="1" indent="-285750">
              <a:lnSpc>
                <a:spcPct val="107000"/>
              </a:lnSpc>
              <a:spcBef>
                <a:spcPts val="0"/>
              </a:spcBef>
              <a:spcAft>
                <a:spcPts val="0"/>
              </a:spcAft>
              <a:buFont typeface="+mj-lt"/>
              <a:buAutoNum type="alphaLcPeriod"/>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Order By</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 The field used to sort the data.</a:t>
            </a:r>
          </a:p>
          <a:p>
            <a:pPr marL="342900" marR="0" lvl="0" indent="-342900">
              <a:lnSpc>
                <a:spcPct val="107000"/>
              </a:lnSpc>
              <a:spcBef>
                <a:spcPts val="0"/>
              </a:spcBef>
              <a:spcAft>
                <a:spcPts val="0"/>
              </a:spcAft>
              <a:buFont typeface="+mj-lt"/>
              <a:buAutoNum type="arabicPeriod"/>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Add the view to the page.</a:t>
            </a:r>
          </a:p>
          <a:p>
            <a:pPr marL="742950" marR="0" lvl="1" indent="-285750">
              <a:lnSpc>
                <a:spcPct val="107000"/>
              </a:lnSpc>
              <a:spcBef>
                <a:spcPts val="0"/>
              </a:spcBef>
              <a:spcAft>
                <a:spcPts val="0"/>
              </a:spcAft>
              <a:buFont typeface="+mj-lt"/>
              <a:buAutoNum type="alphaLcPeriod"/>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System Setup</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-&gt;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Pages</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Open the page that will contain the view.</a:t>
            </a:r>
          </a:p>
          <a:p>
            <a:pPr marL="742950" marR="0" lvl="1" indent="-285750">
              <a:lnSpc>
                <a:spcPct val="107000"/>
              </a:lnSpc>
              <a:spcBef>
                <a:spcPts val="0"/>
              </a:spcBef>
              <a:spcAft>
                <a:spcPts val="0"/>
              </a:spcAft>
              <a:buFont typeface="+mj-lt"/>
              <a:buAutoNum type="alphaLcPeriod"/>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Click on the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Page Views</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subpage and add the view.</a:t>
            </a:r>
          </a:p>
          <a:p>
            <a:pPr marL="742950" marR="0" lvl="1" indent="-285750">
              <a:lnSpc>
                <a:spcPct val="107000"/>
              </a:lnSpc>
              <a:spcBef>
                <a:spcPts val="0"/>
              </a:spcBef>
              <a:spcAft>
                <a:spcPts val="800"/>
              </a:spcAft>
              <a:buFont typeface="+mj-lt"/>
              <a:buAutoNum type="alphaLcPeriod"/>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If the view will be the default view for the page, then edit the page and change the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Default View</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value to the name of the view.</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1641340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Users must be given security rights to the page (including Administrators) in order for the page to be viewed.</a:t>
            </a:r>
          </a:p>
          <a:p>
            <a:pPr marL="0" marR="0">
              <a:lnSpc>
                <a:spcPct val="107000"/>
              </a:lnSpc>
              <a:spcBef>
                <a:spcPts val="0"/>
              </a:spcBef>
              <a:spcAft>
                <a:spcPts val="80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Give permissions to users to view and edit pages.</a:t>
            </a:r>
          </a:p>
          <a:p>
            <a:pPr marL="342900" marR="0" lvl="0" indent="-34290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Open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Administration</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-&gt;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Security Roles</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1200150" marR="0" lvl="2" indent="-28575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Edit each security role that needs to access the new page.</a:t>
            </a:r>
          </a:p>
          <a:p>
            <a:pPr marL="0" marR="0" lvl="0" indent="-304587">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Best</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practice</a:t>
            </a:r>
          </a:p>
          <a:p>
            <a:pPr marL="609493" marR="0" lvl="1" indent="-304587">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Give full rights to the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Administrators</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role.</a:t>
            </a:r>
          </a:p>
          <a:p>
            <a:pPr marL="609493" marR="0" lvl="1" indent="-304587">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Log out and log back in to verify the page can be seen properly.</a:t>
            </a:r>
          </a:p>
          <a:p>
            <a:pPr marL="609493" marR="0" lvl="1" indent="-304587">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Impersonate users needing to access the new page if necessary.</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1019027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Once the tables and pages have been created, testing should be done to ensure everything has been created properly.</a:t>
            </a:r>
          </a:p>
          <a:p>
            <a:pPr marL="342900" marR="0" lvl="0" indent="-342900">
              <a:lnSpc>
                <a:spcPct val="107000"/>
              </a:lnSpc>
              <a:spcBef>
                <a:spcPts val="0"/>
              </a:spcBef>
              <a:spcAft>
                <a:spcPts val="0"/>
              </a:spcAft>
              <a:buFont typeface="+mj-lt"/>
              <a:buAutoNum type="arabicPeriod"/>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Data should be entered into each table to make sure new records can be added, edited and deleted.  Data should be entered into every field of the new page.</a:t>
            </a:r>
          </a:p>
          <a:p>
            <a:pPr marL="742950" marR="0" lvl="1" indent="-285750">
              <a:lnSpc>
                <a:spcPct val="107000"/>
              </a:lnSpc>
              <a:spcBef>
                <a:spcPts val="0"/>
              </a:spcBef>
              <a:spcAft>
                <a:spcPts val="0"/>
              </a:spcAft>
              <a:buFont typeface="+mj-lt"/>
              <a:buAutoNum type="alphaLcPeriod"/>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It is important to add a </a:t>
            </a:r>
            <a:r>
              <a:rPr lang="en-US" sz="1600" i="1" u="sng" dirty="0" smtClean="0">
                <a:effectLst/>
                <a:latin typeface="Calibri" panose="020F0502020204030204" pitchFamily="34" charset="0"/>
                <a:ea typeface="Calibri" panose="020F0502020204030204" pitchFamily="34" charset="0"/>
                <a:cs typeface="Times New Roman" panose="02020603050405020304" pitchFamily="18" charset="0"/>
              </a:rPr>
              <a:t>variety</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of items to the page </a:t>
            </a:r>
            <a:r>
              <a:rPr lang="en-US" sz="1600" i="1" u="sng" dirty="0" smtClean="0">
                <a:effectLst/>
                <a:latin typeface="Calibri" panose="020F0502020204030204" pitchFamily="34" charset="0"/>
                <a:ea typeface="Calibri" panose="020F0502020204030204" pitchFamily="34" charset="0"/>
                <a:cs typeface="Times New Roman" panose="02020603050405020304" pitchFamily="18" charset="0"/>
              </a:rPr>
              <a:t>over time</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Doing so will help to ensure all the proper fields have been created to capture the data intended for the page.  If time is not taken, you may discover that new fields need to be added after the page is in production.</a:t>
            </a:r>
          </a:p>
          <a:p>
            <a:pPr marL="342900" marR="0" lvl="0" indent="-342900">
              <a:lnSpc>
                <a:spcPct val="107000"/>
              </a:lnSpc>
              <a:spcBef>
                <a:spcPts val="0"/>
              </a:spcBef>
              <a:spcAft>
                <a:spcPts val="0"/>
              </a:spcAft>
              <a:buFont typeface="+mj-lt"/>
              <a:buAutoNum type="arabicPeriod"/>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Make sure data displays properly in every view that is applicable to the page (i.e., Grid, Calendar, Gantt and Images views).</a:t>
            </a:r>
          </a:p>
          <a:p>
            <a:pPr marL="342900" marR="0" lvl="0" indent="-342900">
              <a:lnSpc>
                <a:spcPct val="107000"/>
              </a:lnSpc>
              <a:spcBef>
                <a:spcPts val="0"/>
              </a:spcBef>
              <a:spcAft>
                <a:spcPts val="0"/>
              </a:spcAft>
              <a:buFont typeface="+mj-lt"/>
              <a:buAutoNum type="arabicPeriod"/>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Test any views created for the page.</a:t>
            </a:r>
          </a:p>
          <a:p>
            <a:pPr marL="342900" marR="0" lvl="0" indent="-342900">
              <a:lnSpc>
                <a:spcPct val="107000"/>
              </a:lnSpc>
              <a:spcBef>
                <a:spcPts val="0"/>
              </a:spcBef>
              <a:spcAft>
                <a:spcPts val="0"/>
              </a:spcAft>
              <a:buFont typeface="+mj-lt"/>
              <a:buAutoNum type="arabicPeriod"/>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Check the pages that are </a:t>
            </a:r>
            <a:r>
              <a:rPr lang="en-US" sz="1600" i="1" u="sng" dirty="0" smtClean="0">
                <a:effectLst/>
                <a:latin typeface="Calibri" panose="020F0502020204030204" pitchFamily="34" charset="0"/>
                <a:ea typeface="Calibri" panose="020F0502020204030204" pitchFamily="34" charset="0"/>
                <a:cs typeface="Times New Roman" panose="02020603050405020304" pitchFamily="18" charset="0"/>
              </a:rPr>
              <a:t>related</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to the newly created tables.  In most cases, when a new table is created there is a relationship to another table containing relevant data. For example, a table may have a relationship to the Contacts or </a:t>
            </a:r>
            <a:r>
              <a:rPr lang="en-US" sz="1600" dirty="0" err="1" smtClean="0">
                <a:effectLst/>
                <a:latin typeface="Calibri" panose="020F0502020204030204" pitchFamily="34" charset="0"/>
                <a:ea typeface="Calibri" panose="020F0502020204030204" pitchFamily="34" charset="0"/>
                <a:cs typeface="Times New Roman" panose="02020603050405020304" pitchFamily="18" charset="0"/>
              </a:rPr>
              <a:t>dp_Users</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table.  In such cases make sure a record in the related table can be added and updated.  Repeat this testing process for ALL related tables.</a:t>
            </a:r>
          </a:p>
          <a:p>
            <a:pPr marL="342900" marR="0" lvl="0" indent="-342900">
              <a:lnSpc>
                <a:spcPct val="107000"/>
              </a:lnSpc>
              <a:spcBef>
                <a:spcPts val="0"/>
              </a:spcBef>
              <a:spcAft>
                <a:spcPts val="0"/>
              </a:spcAft>
              <a:buFont typeface="+mj-lt"/>
              <a:buAutoNum type="arabicPeriod"/>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Test all the verbs for the newly created page to ensure they work correctly.</a:t>
            </a:r>
          </a:p>
          <a:p>
            <a:pPr marL="742950" marR="0" lvl="1" indent="-285750">
              <a:lnSpc>
                <a:spcPct val="107000"/>
              </a:lnSpc>
              <a:spcBef>
                <a:spcPts val="0"/>
              </a:spcBef>
              <a:spcAft>
                <a:spcPts val="800"/>
              </a:spcAft>
              <a:buFont typeface="+mj-lt"/>
              <a:buAutoNum type="alphaLcPeriod"/>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Keep in mind an administrator needs to give the tester full access to all verbs for testing purposes.</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1684905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i="1" dirty="0" smtClean="0">
                <a:effectLst/>
                <a:latin typeface="Calibri" panose="020F0502020204030204" pitchFamily="34" charset="0"/>
                <a:ea typeface="Calibri" panose="020F0502020204030204" pitchFamily="34" charset="0"/>
                <a:cs typeface="Times New Roman" panose="02020603050405020304" pitchFamily="18" charset="0"/>
              </a:rPr>
              <a:t>***Always perform a backup before making any changes to the production database.***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When moving tables into production, there are three primary concerns: creating the tables, creating the proper relationships between tables, and inserting the data in the proper order if the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new</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tables have a parent/child relationship.</a:t>
            </a:r>
          </a:p>
          <a:p>
            <a:pPr marL="342900" marR="0" lvl="0" indent="-34290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Create a script of the table(s) to transfer to production.</a:t>
            </a:r>
          </a:p>
          <a:p>
            <a:pPr marL="742950" marR="0" lvl="1" indent="-28575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 the source database, right-click the table to script and select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Script table as… -&gt; CREATE to…</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Then select the where to send the T-SQL script.</a:t>
            </a:r>
          </a:p>
          <a:p>
            <a:pPr marL="742950" marR="0" lvl="1" indent="-28575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Go through the wizard to select the tables to script.</a:t>
            </a:r>
          </a:p>
          <a:p>
            <a:pPr marL="342900" marR="0" lvl="0" indent="-34290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Run the create table statements on the production server (see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Table Creation Notes</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below).</a:t>
            </a:r>
          </a:p>
          <a:p>
            <a:pPr marL="342900" marR="0" lvl="0" indent="-34290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Follow the steps to create sections, pages, views, etc. as was done on the test server.</a:t>
            </a:r>
          </a:p>
          <a:p>
            <a:pPr marL="742950" marR="0" lvl="1" indent="-28575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Copy the information for each object in the System Setup folder on the test server and paste it to the objects on the production server.</a:t>
            </a:r>
          </a:p>
          <a:p>
            <a:pPr marL="342900" marR="0" lvl="0" indent="-342900">
              <a:lnSpc>
                <a:spcPct val="107000"/>
              </a:lnSpc>
              <a:spcBef>
                <a:spcPts val="0"/>
              </a:spcBef>
              <a:spcAft>
                <a:spcPts val="80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Manually insert data on the test server pages into the new product pages (If a significant amount of data has been added during testing, the tables may need to be imported into the production SQL Server database).</a:t>
            </a:r>
          </a:p>
          <a:p>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Grant only access to an administrator and test all new additions to the production server.  Once testing is complete, permissions can be given to users.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128931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talk about:</a:t>
            </a:r>
          </a:p>
          <a:p>
            <a:pPr marL="285750" indent="-285750">
              <a:buFont typeface="Arial" panose="020B0604020202020204" pitchFamily="34" charset="0"/>
              <a:buChar char="•"/>
            </a:pPr>
            <a:r>
              <a:rPr lang="en-US" baseline="0" dirty="0" smtClean="0"/>
              <a:t>Changing the color scheme on the test MP system.</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277541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91339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want to assume the everyone</a:t>
            </a:r>
            <a:r>
              <a:rPr lang="en-US" baseline="0" dirty="0" smtClean="0"/>
              <a:t> knows that a custom page is….</a:t>
            </a:r>
            <a:endParaRPr lang="en-US" dirty="0" smtClean="0"/>
          </a:p>
          <a:p>
            <a:pPr marL="0" marR="0" indent="0" algn="l" defTabSz="1218987" rtl="0" eaLnBrk="1" fontAlgn="auto" latinLnBrk="0" hangingPunct="1">
              <a:lnSpc>
                <a:spcPct val="100000"/>
              </a:lnSpc>
              <a:spcBef>
                <a:spcPts val="0"/>
              </a:spcBef>
              <a:spcAft>
                <a:spcPts val="0"/>
              </a:spcAft>
              <a:buClrTx/>
              <a:buSzTx/>
              <a:buFontTx/>
              <a:buNone/>
              <a:tabLst/>
              <a:defRPr/>
            </a:pPr>
            <a:endParaRPr lang="en-US" dirty="0" smtClean="0"/>
          </a:p>
          <a:p>
            <a:pPr marL="285750" marR="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Practically – It is information that is important to your ministry.  It can be anything that is meaningful to you.</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Technically - A custom page is a page in MP that contains data from a table in SQL Server. (insert table and page image on a slide).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42933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 not, what is something you want to add to MP that is unique/meaningful to your ministry?</a:t>
            </a:r>
          </a:p>
          <a:p>
            <a:pPr marL="895243" marR="0" lvl="1"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To</a:t>
            </a:r>
            <a:r>
              <a:rPr lang="en-US" baseline="0" dirty="0" smtClean="0"/>
              <a:t> help answer these questions, consider what are people using on a DAILY basis – OR – what information is CRITICAL to the function of your ministry?</a:t>
            </a:r>
          </a:p>
          <a:p>
            <a:pPr marL="895243" marR="0" lvl="1"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What information are other staff people storing in another location?  Remember before MP or whatever CMS you were using?  Where were names and phone numbers stored?  How were you sharing information?</a:t>
            </a:r>
          </a:p>
          <a:p>
            <a:pPr marL="895243" marR="0" lvl="1"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Consult MP’s page on what to consider before creating a page to help answer these questions.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38991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Leveraging</a:t>
            </a:r>
            <a:r>
              <a:rPr lang="en-US" baseline="0" dirty="0" smtClean="0"/>
              <a:t> info – For example, I can create a relationship to the Contacts tables to get all by data on someone involved in my ministry rather than keeping my own copy of the data.  This data is up to date, because everyone is using it and maintaining it.</a:t>
            </a:r>
          </a:p>
          <a:p>
            <a:pPr marL="285750" indent="-285750">
              <a:buFont typeface="Arial" panose="020B0604020202020204" pitchFamily="34" charset="0"/>
              <a:buChar char="•"/>
            </a:pPr>
            <a:r>
              <a:rPr lang="en-US" baseline="0" dirty="0" smtClean="0"/>
              <a:t>Some people may use MP as a glorified address book.  That is the only reason they need it.  Then they ask how to do something simple like send a message and it drives you nuts you have to go over it again and again.  However, if you make this the “killer app” for them, they are driven to it and learn how to use it.</a:t>
            </a:r>
          </a:p>
          <a:p>
            <a:pPr marL="285750" indent="-285750">
              <a:buFont typeface="Arial" panose="020B0604020202020204" pitchFamily="34" charset="0"/>
              <a:buChar char="•"/>
            </a:pPr>
            <a:r>
              <a:rPr lang="en-US" baseline="0" dirty="0" smtClean="0"/>
              <a:t>Why do we do what we do?  We want further the cause of Christ!  You are helping people become more effective in how they manage their data!!!</a:t>
            </a:r>
          </a:p>
          <a:p>
            <a:pPr marL="285750" indent="-285750">
              <a:buFont typeface="Arial" panose="020B0604020202020204" pitchFamily="34" charset="0"/>
              <a:buChar char="•"/>
            </a:pPr>
            <a:r>
              <a:rPr lang="en-US" baseline="0" dirty="0" smtClean="0"/>
              <a:t>Once you add data to MP, that data is now made available to MP to be acted upon in many ways.</a:t>
            </a:r>
          </a:p>
          <a:p>
            <a:pPr marL="285750" indent="-285750">
              <a:buFont typeface="Arial" panose="020B0604020202020204" pitchFamily="34" charset="0"/>
              <a:buChar char="•"/>
            </a:pPr>
            <a:endParaRPr lang="en-US" baseline="0" dirty="0" smtClean="0"/>
          </a:p>
          <a:p>
            <a:pPr marL="285750" indent="-285750">
              <a:buFont typeface="Arial" panose="020B0604020202020204" pitchFamily="34" charset="0"/>
              <a:buChar char="•"/>
            </a:pPr>
            <a:r>
              <a:rPr lang="en-US" baseline="0" dirty="0" smtClean="0"/>
              <a:t>Let’s get started!!!</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47985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FIRST thing do to?</a:t>
            </a:r>
            <a:r>
              <a:rPr lang="en-US" baseline="0" dirty="0" smtClean="0"/>
              <a:t>  Do you want to make friends at ThinkMinistry?  </a:t>
            </a:r>
            <a:r>
              <a:rPr lang="en-US" baseline="0" dirty="0" smtClean="0">
                <a:sym typeface="Wingdings" panose="05000000000000000000" pitchFamily="2" charset="2"/>
              </a:rPr>
              <a:t> </a:t>
            </a:r>
          </a:p>
          <a:p>
            <a:endParaRPr lang="en-US" baseline="0" dirty="0" smtClean="0">
              <a:sym typeface="Wingdings" panose="05000000000000000000" pitchFamily="2" charset="2"/>
            </a:endParaRPr>
          </a:p>
          <a:p>
            <a:r>
              <a:rPr lang="en-US" baseline="0" dirty="0" smtClean="0">
                <a:sym typeface="Wingdings" panose="05000000000000000000" pitchFamily="2" charset="2"/>
              </a:rPr>
              <a:t>Create a TEST SYSTEM!!!</a:t>
            </a:r>
          </a:p>
          <a:p>
            <a:endParaRPr lang="en-US" baseline="0" dirty="0" smtClean="0">
              <a:sym typeface="Wingdings" panose="05000000000000000000" pitchFamily="2" charset="2"/>
            </a:endParaRPr>
          </a:p>
          <a:p>
            <a:pPr marL="285750" indent="-285750">
              <a:buFont typeface="Arial" panose="020B0604020202020204" pitchFamily="34" charset="0"/>
              <a:buChar char="•"/>
            </a:pPr>
            <a:r>
              <a:rPr lang="en-US" baseline="0" dirty="0" smtClean="0">
                <a:sym typeface="Wingdings" panose="05000000000000000000" pitchFamily="2" charset="2"/>
              </a:rPr>
              <a:t>There was another session today on setting up a Sandbox.  TM has instructions on how to set it up.  You can do it even if you know very little about IIS and SQL Server.</a:t>
            </a:r>
          </a:p>
          <a:p>
            <a:pPr marL="285750" indent="-285750">
              <a:buFont typeface="Arial" panose="020B0604020202020204" pitchFamily="34" charset="0"/>
              <a:buChar char="•"/>
            </a:pPr>
            <a:r>
              <a:rPr lang="en-US" baseline="0" dirty="0" smtClean="0">
                <a:sym typeface="Wingdings" panose="05000000000000000000" pitchFamily="2" charset="2"/>
              </a:rPr>
              <a:t>Best practices – Purpose of these practices is to help you keep from getting your test site confused with the production site.</a:t>
            </a:r>
          </a:p>
          <a:p>
            <a:pPr marL="895243" lvl="1" indent="-285750">
              <a:buFont typeface="Arial" panose="020B0604020202020204" pitchFamily="34" charset="0"/>
              <a:buChar char="•"/>
            </a:pPr>
            <a:r>
              <a:rPr lang="en-US" baseline="0" dirty="0" smtClean="0">
                <a:sym typeface="Wingdings" panose="05000000000000000000" pitchFamily="2" charset="2"/>
              </a:rPr>
              <a:t>When creating a bookmark for your site, don’t place it next to your production bookmark.</a:t>
            </a:r>
          </a:p>
          <a:p>
            <a:pPr marL="895243" lvl="1" indent="-285750">
              <a:buFont typeface="Arial" panose="020B0604020202020204" pitchFamily="34" charset="0"/>
              <a:buChar char="•"/>
            </a:pPr>
            <a:r>
              <a:rPr lang="en-US" baseline="0" dirty="0" smtClean="0">
                <a:sym typeface="Wingdings" panose="05000000000000000000" pitchFamily="2" charset="2"/>
              </a:rPr>
              <a:t>Change the color scheme of MP.</a:t>
            </a:r>
          </a:p>
          <a:p>
            <a:pPr marL="895243" lvl="1" indent="-285750">
              <a:buFont typeface="Arial" panose="020B0604020202020204" pitchFamily="34" charset="0"/>
              <a:buChar char="•"/>
            </a:pPr>
            <a:r>
              <a:rPr lang="en-US" baseline="0" dirty="0" smtClean="0">
                <a:sym typeface="Wingdings" panose="05000000000000000000" pitchFamily="2" charset="2"/>
              </a:rPr>
              <a:t>Create a different password.</a:t>
            </a:r>
          </a:p>
          <a:p>
            <a:endParaRPr lang="en-US" baseline="0" dirty="0" smtClean="0">
              <a:sym typeface="Wingdings" panose="05000000000000000000" pitchFamily="2" charset="2"/>
            </a:endParaRP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255195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a:t>
            </a:r>
            <a:r>
              <a:rPr lang="en-US" baseline="0" dirty="0" smtClean="0"/>
              <a:t> pages can be broken down into a three step process.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60073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600" kern="1200" baseline="0" dirty="0" smtClean="0">
                <a:solidFill>
                  <a:schemeClr val="tx2"/>
                </a:solidFill>
                <a:effectLst/>
                <a:latin typeface="+mn-lt"/>
                <a:ea typeface="+mn-ea"/>
                <a:cs typeface="+mn-cs"/>
              </a:rPr>
              <a:t>Everything I discuss on this slide assumes you have the knowledge to create a table in SQL Server.</a:t>
            </a:r>
            <a:endParaRPr lang="en-US" sz="1600" kern="1200" dirty="0" smtClean="0">
              <a:solidFill>
                <a:schemeClr val="tx2"/>
              </a:solidFill>
              <a:effectLst/>
              <a:latin typeface="+mn-lt"/>
              <a:ea typeface="+mn-ea"/>
              <a:cs typeface="+mn-cs"/>
            </a:endParaRPr>
          </a:p>
          <a:p>
            <a:pPr marL="285750" lvl="0" indent="-285750">
              <a:buFont typeface="Arial" panose="020B0604020202020204" pitchFamily="34" charset="0"/>
              <a:buChar char="•"/>
            </a:pPr>
            <a:endParaRPr lang="en-US" sz="1600" kern="1200" dirty="0" smtClean="0">
              <a:solidFill>
                <a:schemeClr val="tx2"/>
              </a:solidFill>
              <a:effectLst/>
              <a:latin typeface="+mn-lt"/>
              <a:ea typeface="+mn-ea"/>
              <a:cs typeface="+mn-cs"/>
            </a:endParaRPr>
          </a:p>
          <a:p>
            <a:pPr marL="285750" lvl="0" indent="-285750">
              <a:buFont typeface="Arial" panose="020B0604020202020204" pitchFamily="34" charset="0"/>
              <a:buChar char="•"/>
            </a:pPr>
            <a:r>
              <a:rPr lang="en-US" sz="1600" kern="1200" dirty="0" smtClean="0">
                <a:solidFill>
                  <a:schemeClr val="tx2"/>
                </a:solidFill>
                <a:effectLst/>
                <a:latin typeface="+mn-lt"/>
                <a:ea typeface="+mn-ea"/>
                <a:cs typeface="+mn-cs"/>
              </a:rPr>
              <a:t>New table naming conventions.  Tables names should:</a:t>
            </a:r>
          </a:p>
          <a:p>
            <a:pPr lvl="1"/>
            <a:r>
              <a:rPr lang="en-US" sz="1600" kern="1200" dirty="0" smtClean="0">
                <a:solidFill>
                  <a:schemeClr val="tx2"/>
                </a:solidFill>
                <a:effectLst/>
                <a:latin typeface="+mn-lt"/>
                <a:ea typeface="+mn-ea"/>
                <a:cs typeface="+mn-cs"/>
              </a:rPr>
              <a:t>Begin with a prefix to differentiate those tables from tables created by ThinkMinistry.</a:t>
            </a:r>
          </a:p>
          <a:p>
            <a:pPr lvl="1"/>
            <a:r>
              <a:rPr lang="en-US" sz="1600" kern="1200" dirty="0" smtClean="0">
                <a:solidFill>
                  <a:schemeClr val="tx2"/>
                </a:solidFill>
                <a:effectLst/>
                <a:latin typeface="+mn-lt"/>
                <a:ea typeface="+mn-ea"/>
                <a:cs typeface="+mn-cs"/>
              </a:rPr>
              <a:t>Be plural (e.g., </a:t>
            </a:r>
            <a:r>
              <a:rPr lang="en-US" sz="1600" b="1" kern="1200" dirty="0" smtClean="0">
                <a:solidFill>
                  <a:schemeClr val="tx2"/>
                </a:solidFill>
                <a:effectLst/>
                <a:latin typeface="+mn-lt"/>
                <a:ea typeface="+mn-ea"/>
                <a:cs typeface="+mn-cs"/>
              </a:rPr>
              <a:t>Contacts</a:t>
            </a:r>
            <a:r>
              <a:rPr lang="en-US" sz="1600" kern="1200" dirty="0" smtClean="0">
                <a:solidFill>
                  <a:schemeClr val="tx2"/>
                </a:solidFill>
                <a:effectLst/>
                <a:latin typeface="+mn-lt"/>
                <a:ea typeface="+mn-ea"/>
                <a:cs typeface="+mn-cs"/>
              </a:rPr>
              <a:t> to store each contact, </a:t>
            </a:r>
            <a:r>
              <a:rPr lang="en-US" sz="1600" b="1" kern="1200" dirty="0" smtClean="0">
                <a:solidFill>
                  <a:schemeClr val="tx2"/>
                </a:solidFill>
                <a:effectLst/>
                <a:latin typeface="+mn-lt"/>
                <a:ea typeface="+mn-ea"/>
                <a:cs typeface="+mn-cs"/>
              </a:rPr>
              <a:t>Events</a:t>
            </a:r>
            <a:r>
              <a:rPr lang="en-US" sz="1600" kern="1200" dirty="0" smtClean="0">
                <a:solidFill>
                  <a:schemeClr val="tx2"/>
                </a:solidFill>
                <a:effectLst/>
                <a:latin typeface="+mn-lt"/>
                <a:ea typeface="+mn-ea"/>
                <a:cs typeface="+mn-cs"/>
              </a:rPr>
              <a:t> to store each event).</a:t>
            </a:r>
          </a:p>
          <a:p>
            <a:pPr lvl="1"/>
            <a:r>
              <a:rPr lang="en-US" sz="1600" kern="1200" dirty="0" smtClean="0">
                <a:solidFill>
                  <a:schemeClr val="tx2"/>
                </a:solidFill>
                <a:effectLst/>
                <a:latin typeface="+mn-lt"/>
                <a:ea typeface="+mn-ea"/>
                <a:cs typeface="+mn-cs"/>
              </a:rPr>
              <a:t>Use underscores rather than spaces between words.  Do not use any special characters (e.g., “/” or “-“).</a:t>
            </a:r>
          </a:p>
          <a:p>
            <a:pPr marL="285750" lvl="0" indent="-285750">
              <a:buFont typeface="Arial" panose="020B0604020202020204" pitchFamily="34" charset="0"/>
              <a:buChar char="•"/>
            </a:pPr>
            <a:r>
              <a:rPr lang="en-US" sz="1600" kern="1200" dirty="0" smtClean="0">
                <a:solidFill>
                  <a:schemeClr val="tx2"/>
                </a:solidFill>
                <a:effectLst/>
                <a:latin typeface="+mn-lt"/>
                <a:ea typeface="+mn-ea"/>
                <a:cs typeface="+mn-cs"/>
              </a:rPr>
              <a:t>New tables should have a field that uniquely identifies each record.  This field will be the primary key (PK) for that table.  The PK should be named the singular version of the table name followed by “_ID”.  For example, the </a:t>
            </a:r>
            <a:r>
              <a:rPr lang="en-US" sz="1600" b="1" kern="1200" dirty="0" smtClean="0">
                <a:solidFill>
                  <a:schemeClr val="tx2"/>
                </a:solidFill>
                <a:effectLst/>
                <a:latin typeface="+mn-lt"/>
                <a:ea typeface="+mn-ea"/>
                <a:cs typeface="+mn-cs"/>
              </a:rPr>
              <a:t>Contacts</a:t>
            </a:r>
            <a:r>
              <a:rPr lang="en-US" sz="1600" kern="1200" dirty="0" smtClean="0">
                <a:solidFill>
                  <a:schemeClr val="tx2"/>
                </a:solidFill>
                <a:effectLst/>
                <a:latin typeface="+mn-lt"/>
                <a:ea typeface="+mn-ea"/>
                <a:cs typeface="+mn-cs"/>
              </a:rPr>
              <a:t> table will have a PK named </a:t>
            </a:r>
            <a:r>
              <a:rPr lang="en-US" sz="1600" b="1" kern="1200" dirty="0" err="1" smtClean="0">
                <a:solidFill>
                  <a:schemeClr val="tx2"/>
                </a:solidFill>
                <a:effectLst/>
                <a:latin typeface="+mn-lt"/>
                <a:ea typeface="+mn-ea"/>
                <a:cs typeface="+mn-cs"/>
              </a:rPr>
              <a:t>Contact_ID</a:t>
            </a:r>
            <a:r>
              <a:rPr lang="en-US" sz="1600" kern="1200" dirty="0" smtClean="0">
                <a:solidFill>
                  <a:schemeClr val="tx2"/>
                </a:solidFill>
                <a:effectLst/>
                <a:latin typeface="+mn-lt"/>
                <a:ea typeface="+mn-ea"/>
                <a:cs typeface="+mn-cs"/>
              </a:rPr>
              <a:t>.</a:t>
            </a:r>
          </a:p>
          <a:p>
            <a:pPr marL="285750" lvl="0" indent="-285750">
              <a:buFont typeface="Arial" panose="020B0604020202020204" pitchFamily="34" charset="0"/>
              <a:buChar char="•"/>
            </a:pPr>
            <a:r>
              <a:rPr lang="en-US" sz="1600" kern="1200" dirty="0" smtClean="0">
                <a:solidFill>
                  <a:schemeClr val="tx2"/>
                </a:solidFill>
                <a:effectLst/>
                <a:latin typeface="+mn-lt"/>
                <a:ea typeface="+mn-ea"/>
                <a:cs typeface="+mn-cs"/>
              </a:rPr>
              <a:t>New tables will most likely be related to existing tables to leverage existing information.  In such cases, fields will need to be created to relate to existing tables.  Such fields will have a foreign key (FK) that relates to the primary key of associated tables.</a:t>
            </a:r>
          </a:p>
          <a:p>
            <a:pPr marL="285750" lvl="0" indent="-285750">
              <a:buFont typeface="Arial" panose="020B0604020202020204" pitchFamily="34" charset="0"/>
              <a:buChar char="•"/>
            </a:pPr>
            <a:r>
              <a:rPr lang="en-US" sz="1600" kern="1200" dirty="0" smtClean="0">
                <a:solidFill>
                  <a:schemeClr val="tx2"/>
                </a:solidFill>
                <a:effectLst/>
                <a:latin typeface="+mn-lt"/>
                <a:ea typeface="+mn-ea"/>
                <a:cs typeface="+mn-cs"/>
              </a:rPr>
              <a:t>Plan and document the fields, data types and properties for each field.</a:t>
            </a:r>
          </a:p>
          <a:p>
            <a:pPr marL="285750" lvl="0" indent="-285750">
              <a:buFont typeface="Arial" panose="020B0604020202020204" pitchFamily="34" charset="0"/>
              <a:buChar char="•"/>
            </a:pPr>
            <a:r>
              <a:rPr lang="en-US" sz="1600" kern="1200" dirty="0" smtClean="0">
                <a:solidFill>
                  <a:schemeClr val="tx2"/>
                </a:solidFill>
                <a:effectLst/>
                <a:latin typeface="+mn-lt"/>
                <a:ea typeface="+mn-ea"/>
                <a:cs typeface="+mn-cs"/>
              </a:rPr>
              <a:t>Each table will need to have a field with the following properties in order to work properly with existing tables created by ThinkMinistry:</a:t>
            </a:r>
          </a:p>
          <a:p>
            <a:pPr lvl="1"/>
            <a:r>
              <a:rPr lang="en-US" sz="1600" kern="1200" dirty="0" smtClean="0">
                <a:solidFill>
                  <a:schemeClr val="tx2"/>
                </a:solidFill>
                <a:effectLst/>
                <a:latin typeface="+mn-lt"/>
                <a:ea typeface="+mn-ea"/>
                <a:cs typeface="+mn-cs"/>
              </a:rPr>
              <a:t>Field Name: </a:t>
            </a:r>
            <a:r>
              <a:rPr lang="en-US" sz="1600" b="1" kern="1200" dirty="0" err="1" smtClean="0">
                <a:solidFill>
                  <a:schemeClr val="tx2"/>
                </a:solidFill>
                <a:effectLst/>
                <a:latin typeface="+mn-lt"/>
                <a:ea typeface="+mn-ea"/>
                <a:cs typeface="+mn-cs"/>
              </a:rPr>
              <a:t>Domain_ID</a:t>
            </a:r>
            <a:endParaRPr lang="en-US" sz="1600" kern="1200" dirty="0" smtClean="0">
              <a:solidFill>
                <a:schemeClr val="tx2"/>
              </a:solidFill>
              <a:effectLst/>
              <a:latin typeface="+mn-lt"/>
              <a:ea typeface="+mn-ea"/>
              <a:cs typeface="+mn-cs"/>
            </a:endParaRPr>
          </a:p>
          <a:p>
            <a:pPr lvl="1"/>
            <a:r>
              <a:rPr lang="en-US" sz="1600" kern="1200" dirty="0" smtClean="0">
                <a:solidFill>
                  <a:schemeClr val="tx2"/>
                </a:solidFill>
                <a:effectLst/>
                <a:latin typeface="+mn-lt"/>
                <a:ea typeface="+mn-ea"/>
                <a:cs typeface="+mn-cs"/>
              </a:rPr>
              <a:t>Data Type: </a:t>
            </a:r>
            <a:r>
              <a:rPr lang="en-US" sz="1600" b="1" kern="1200" dirty="0" err="1" smtClean="0">
                <a:solidFill>
                  <a:schemeClr val="tx2"/>
                </a:solidFill>
                <a:effectLst/>
                <a:latin typeface="+mn-lt"/>
                <a:ea typeface="+mn-ea"/>
                <a:cs typeface="+mn-cs"/>
              </a:rPr>
              <a:t>int</a:t>
            </a:r>
            <a:endParaRPr lang="en-US" sz="1600" kern="1200" dirty="0" smtClean="0">
              <a:solidFill>
                <a:schemeClr val="tx2"/>
              </a:solidFill>
              <a:effectLst/>
              <a:latin typeface="+mn-lt"/>
              <a:ea typeface="+mn-ea"/>
              <a:cs typeface="+mn-cs"/>
            </a:endParaRPr>
          </a:p>
          <a:p>
            <a:pPr lvl="1"/>
            <a:r>
              <a:rPr lang="en-US" sz="1600" kern="1200" dirty="0" smtClean="0">
                <a:solidFill>
                  <a:schemeClr val="tx2"/>
                </a:solidFill>
                <a:effectLst/>
                <a:latin typeface="+mn-lt"/>
                <a:ea typeface="+mn-ea"/>
                <a:cs typeface="+mn-cs"/>
              </a:rPr>
              <a:t>Allow Nulls: </a:t>
            </a:r>
            <a:r>
              <a:rPr lang="en-US" sz="1600" b="1" kern="1200" dirty="0" smtClean="0">
                <a:solidFill>
                  <a:schemeClr val="tx2"/>
                </a:solidFill>
                <a:effectLst/>
                <a:latin typeface="+mn-lt"/>
                <a:ea typeface="+mn-ea"/>
                <a:cs typeface="+mn-cs"/>
              </a:rPr>
              <a:t>No</a:t>
            </a:r>
            <a:endParaRPr lang="en-US" sz="1600" kern="1200" dirty="0" smtClean="0">
              <a:solidFill>
                <a:schemeClr val="tx2"/>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61481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your table is created, we need to create the page that will link to the table.  This is how we get MP to recognize the data in SQL Server.</a:t>
            </a:r>
          </a:p>
          <a:p>
            <a:endParaRPr lang="en-US" baseline="0" dirty="0" smtClean="0"/>
          </a:p>
          <a:p>
            <a:pPr marL="285750" indent="-285750">
              <a:buFont typeface="Arial" panose="020B0604020202020204" pitchFamily="34" charset="0"/>
              <a:buChar char="•"/>
            </a:pPr>
            <a:r>
              <a:rPr lang="en-US" baseline="0" dirty="0" smtClean="0"/>
              <a:t>Log into MP and click on System Setup -&gt; Pages and click New.</a:t>
            </a:r>
          </a:p>
          <a:p>
            <a:pPr marL="285750" marR="0" lvl="0" indent="-28575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Complete the fields on the new page as appropriate to your table.  A few fields are noted here:</a:t>
            </a:r>
          </a:p>
          <a:p>
            <a:pPr marL="742950" marR="0" lvl="1" indent="-285750">
              <a:lnSpc>
                <a:spcPct val="107000"/>
              </a:lnSpc>
              <a:spcBef>
                <a:spcPts val="0"/>
              </a:spcBef>
              <a:spcAft>
                <a:spcPts val="0"/>
              </a:spcAft>
              <a:buFont typeface="Arial" panose="020B0604020202020204" pitchFamily="34" charset="0"/>
              <a:buChar char="•"/>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Start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Date Field and End Date Field</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 The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Start Date</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field with the </a:t>
            </a:r>
            <a:r>
              <a:rPr lang="en-US" sz="1600" b="1" dirty="0" err="1" smtClean="0">
                <a:effectLst/>
                <a:latin typeface="Calibri" panose="020F0502020204030204" pitchFamily="34" charset="0"/>
                <a:ea typeface="Calibri" panose="020F0502020204030204" pitchFamily="34" charset="0"/>
                <a:cs typeface="Times New Roman" panose="02020603050405020304" pitchFamily="18" charset="0"/>
              </a:rPr>
              <a:t>datetime</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data type is necessary when a user desires the Calendar view of a page.  The calendar view uses the start and end date in a record in order to plot data correctly on the calendar.</a:t>
            </a:r>
          </a:p>
          <a:p>
            <a:pPr marL="742950" marR="0" lvl="1" indent="-285750">
              <a:lnSpc>
                <a:spcPct val="107000"/>
              </a:lnSpc>
              <a:spcBef>
                <a:spcPts val="0"/>
              </a:spcBef>
              <a:spcAft>
                <a:spcPts val="0"/>
              </a:spcAft>
              <a:buFont typeface="Arial" panose="020B0604020202020204" pitchFamily="34" charset="0"/>
              <a:buChar char="•"/>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Default View</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 When left blank, the default view will be all records in the table.  Otherwise a user created view can be used to display the page.</a:t>
            </a:r>
          </a:p>
          <a:p>
            <a:pPr marL="742950" marR="0" lvl="1" indent="-285750">
              <a:lnSpc>
                <a:spcPct val="107000"/>
              </a:lnSpc>
              <a:spcBef>
                <a:spcPts val="0"/>
              </a:spcBef>
              <a:spcAft>
                <a:spcPts val="0"/>
              </a:spcAft>
              <a:buFont typeface="Arial" panose="020B0604020202020204" pitchFamily="34" charset="0"/>
              <a:buChar char="•"/>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Display Copy</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 Allows the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Copy</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verb to appear so users to copy an existing record.</a:t>
            </a:r>
          </a:p>
          <a:p>
            <a:pPr marL="342900" marR="0" lvl="0" indent="-34290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Assign the page to a page section.</a:t>
            </a:r>
          </a:p>
          <a:p>
            <a:pPr marL="742950" marR="0" lvl="1" indent="-28575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Create a new page section if necessary (page sections are the folders that contain pages in the left window pane).</a:t>
            </a:r>
          </a:p>
          <a:p>
            <a:pPr marL="1200150" marR="0" lvl="2" indent="-28575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Open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System Setup</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-&gt;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Page Sections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657350" marR="0" lvl="3" indent="-28575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Assign a name and a view order.</a:t>
            </a:r>
          </a:p>
          <a:p>
            <a:pPr marL="742950" marR="0" lvl="1" indent="-28575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Add the page to the appropriate section.</a:t>
            </a:r>
          </a:p>
          <a:p>
            <a:pPr marL="1200150" marR="0" lvl="2" indent="-28575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Open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System Setup</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-&gt;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Page Sections</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and open the desired page section.</a:t>
            </a:r>
          </a:p>
          <a:p>
            <a:pPr marL="1200150" marR="0" lvl="2" indent="-285750">
              <a:lnSpc>
                <a:spcPct val="107000"/>
              </a:lnSpc>
              <a:spcBef>
                <a:spcPts val="0"/>
              </a:spcBef>
              <a:spcAft>
                <a:spcPts val="80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On the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Pages</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subpage, click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New</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to add the page to the desired section.</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3684007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4/28/2015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4/28/2015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4/28/2015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4/28/2015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4/28/2015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4/28/2015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4/28/2015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4/28/2015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4/28/2015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4/28/2015</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thinkministry.com/kb/ministryplatform/pages-and-sub-page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2667000"/>
            <a:ext cx="7008574" cy="987426"/>
          </a:xfrm>
        </p:spPr>
        <p:txBody>
          <a:bodyPr/>
          <a:lstStyle/>
          <a:p>
            <a:r>
              <a:rPr lang="en-US" dirty="0" smtClean="0"/>
              <a:t>Custom Pages</a:t>
            </a:r>
            <a:endParaRPr lang="en-US" dirty="0"/>
          </a:p>
        </p:txBody>
      </p:sp>
      <p:sp>
        <p:nvSpPr>
          <p:cNvPr id="3" name="Subtitle 2"/>
          <p:cNvSpPr>
            <a:spLocks noGrp="1"/>
          </p:cNvSpPr>
          <p:nvPr>
            <p:ph type="subTitle" idx="1"/>
          </p:nvPr>
        </p:nvSpPr>
        <p:spPr>
          <a:xfrm>
            <a:off x="4672383" y="3505200"/>
            <a:ext cx="7008574" cy="1244600"/>
          </a:xfrm>
        </p:spPr>
        <p:txBody>
          <a:bodyPr/>
          <a:lstStyle/>
          <a:p>
            <a:r>
              <a:rPr lang="en-US" dirty="0" smtClean="0"/>
              <a:t>Extending MinistryPlatform to Store Meaningful Information</a:t>
            </a:r>
            <a:endParaRPr lang="en-US" dirty="0"/>
          </a:p>
        </p:txBody>
      </p:sp>
      <p:sp>
        <p:nvSpPr>
          <p:cNvPr id="4" name="TextBox 3"/>
          <p:cNvSpPr txBox="1"/>
          <p:nvPr/>
        </p:nvSpPr>
        <p:spPr>
          <a:xfrm>
            <a:off x="4672383" y="5034002"/>
            <a:ext cx="5257800" cy="1107996"/>
          </a:xfrm>
          <a:prstGeom prst="rect">
            <a:avLst/>
          </a:prstGeom>
          <a:noFill/>
        </p:spPr>
        <p:txBody>
          <a:bodyPr wrap="square" rtlCol="0">
            <a:spAutoFit/>
          </a:bodyPr>
          <a:lstStyle/>
          <a:p>
            <a:r>
              <a:rPr lang="en-US" sz="2200" dirty="0" smtClean="0"/>
              <a:t>Matt Patterson</a:t>
            </a:r>
          </a:p>
          <a:p>
            <a:r>
              <a:rPr lang="en-US" sz="2200" dirty="0" smtClean="0"/>
              <a:t>Rocky Mountain Calvary</a:t>
            </a:r>
          </a:p>
          <a:p>
            <a:r>
              <a:rPr lang="en-US" sz="2200" dirty="0" smtClean="0"/>
              <a:t>Colorado Springs, CO</a:t>
            </a:r>
            <a:endParaRPr lang="en-US" sz="2200"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5612" y="533400"/>
            <a:ext cx="9906000" cy="939800"/>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sz="3200" dirty="0" smtClean="0"/>
              <a:t>Default Field List Makes Fields Available as Merge Fields in Email Templates</a:t>
            </a:r>
            <a:endParaRPr lang="en-US" sz="3200" dirty="0"/>
          </a:p>
        </p:txBody>
      </p:sp>
      <p:pic>
        <p:nvPicPr>
          <p:cNvPr id="7" name="Picture 6"/>
          <p:cNvPicPr>
            <a:picLocks noChangeAspect="1"/>
          </p:cNvPicPr>
          <p:nvPr/>
        </p:nvPicPr>
        <p:blipFill rotWithShape="1">
          <a:blip r:embed="rId3"/>
          <a:srcRect l="1578" t="34136" b="55665"/>
          <a:stretch/>
        </p:blipFill>
        <p:spPr>
          <a:xfrm>
            <a:off x="1674812" y="1676400"/>
            <a:ext cx="6363606" cy="880534"/>
          </a:xfrm>
          <a:prstGeom prst="rect">
            <a:avLst/>
          </a:prstGeom>
          <a:effectLst>
            <a:glow rad="139700">
              <a:schemeClr val="accent1">
                <a:satMod val="175000"/>
                <a:alpha val="40000"/>
              </a:schemeClr>
            </a:glo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612" y="3805281"/>
            <a:ext cx="7772400" cy="2290719"/>
          </a:xfrm>
          <a:prstGeom prst="rect">
            <a:avLst/>
          </a:prstGeom>
          <a:effectLst>
            <a:glow rad="139700">
              <a:schemeClr val="accent1">
                <a:satMod val="175000"/>
                <a:alpha val="40000"/>
              </a:schemeClr>
            </a:glow>
          </a:effectLst>
        </p:spPr>
      </p:pic>
      <p:cxnSp>
        <p:nvCxnSpPr>
          <p:cNvPr id="9" name="Straight Arrow Connector 8"/>
          <p:cNvCxnSpPr/>
          <p:nvPr/>
        </p:nvCxnSpPr>
        <p:spPr>
          <a:xfrm flipH="1">
            <a:off x="4201296" y="2526814"/>
            <a:ext cx="2769416" cy="2858437"/>
          </a:xfrm>
          <a:prstGeom prst="straightConnector1">
            <a:avLst/>
          </a:prstGeom>
          <a:ln w="60325">
            <a:solidFill>
              <a:schemeClr val="tx1">
                <a:alpha val="4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9812" y="2362200"/>
            <a:ext cx="1905000" cy="2206504"/>
          </a:xfrm>
          <a:prstGeom prst="straightConnector1">
            <a:avLst/>
          </a:prstGeom>
          <a:ln w="60325">
            <a:solidFill>
              <a:schemeClr val="tx1">
                <a:alpha val="4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037012" y="2526814"/>
            <a:ext cx="2362200" cy="2041890"/>
          </a:xfrm>
          <a:prstGeom prst="straightConnector1">
            <a:avLst/>
          </a:prstGeom>
          <a:ln w="60325">
            <a:solidFill>
              <a:schemeClr val="tx1">
                <a:alpha val="4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05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5612" y="381000"/>
            <a:ext cx="8991600" cy="939800"/>
          </a:xfrm>
        </p:spPr>
        <p:txBody>
          <a:bodyPr>
            <a:noAutofit/>
          </a:bodyPr>
          <a:lstStyle/>
          <a:p>
            <a:r>
              <a:rPr lang="en-US" dirty="0" smtClean="0"/>
              <a:t>Selected Record Expression</a:t>
            </a:r>
            <a:endParaRPr lang="en-US"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42900" r="14429" b="51182"/>
          <a:stretch/>
        </p:blipFill>
        <p:spPr>
          <a:xfrm>
            <a:off x="611176" y="1811867"/>
            <a:ext cx="6778636" cy="635001"/>
          </a:xfrm>
          <a:prstGeom prst="rect">
            <a:avLst/>
          </a:prstGeom>
          <a:effectLst>
            <a:glow rad="139700">
              <a:schemeClr val="accent1">
                <a:satMod val="175000"/>
                <a:alpha val="40000"/>
              </a:schemeClr>
            </a:glo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20661" b="46402"/>
          <a:stretch/>
        </p:blipFill>
        <p:spPr>
          <a:xfrm>
            <a:off x="611176" y="2785535"/>
            <a:ext cx="10752464" cy="3098799"/>
          </a:xfrm>
          <a:prstGeom prst="rect">
            <a:avLst/>
          </a:prstGeom>
        </p:spPr>
      </p:pic>
      <p:cxnSp>
        <p:nvCxnSpPr>
          <p:cNvPr id="14" name="Straight Arrow Connector 13"/>
          <p:cNvCxnSpPr/>
          <p:nvPr/>
        </p:nvCxnSpPr>
        <p:spPr>
          <a:xfrm>
            <a:off x="6246812" y="2408768"/>
            <a:ext cx="838200" cy="1020232"/>
          </a:xfrm>
          <a:prstGeom prst="straightConnector1">
            <a:avLst/>
          </a:prstGeom>
          <a:ln w="60325">
            <a:solidFill>
              <a:schemeClr val="tx1">
                <a:alpha val="4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81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76200"/>
            <a:ext cx="10157354" cy="1397000"/>
          </a:xfrm>
        </p:spPr>
        <p:txBody>
          <a:bodyPr/>
          <a:lstStyle/>
          <a:p>
            <a:r>
              <a:rPr lang="en-US" dirty="0" smtClean="0"/>
              <a:t>View Creation</a:t>
            </a:r>
            <a:endParaRPr lang="en-US" dirty="0"/>
          </a:p>
        </p:txBody>
      </p:sp>
      <p:sp>
        <p:nvSpPr>
          <p:cNvPr id="5" name="Content Placeholder 4"/>
          <p:cNvSpPr>
            <a:spLocks noGrp="1"/>
          </p:cNvSpPr>
          <p:nvPr>
            <p:ph sz="half" idx="1"/>
          </p:nvPr>
        </p:nvSpPr>
        <p:spPr>
          <a:xfrm>
            <a:off x="608012" y="1701800"/>
            <a:ext cx="4724400" cy="4470400"/>
          </a:xfrm>
        </p:spPr>
        <p:txBody>
          <a:bodyPr/>
          <a:lstStyle/>
          <a:p>
            <a:r>
              <a:rPr lang="en-US" dirty="0" smtClean="0"/>
              <a:t>Create new views in the </a:t>
            </a:r>
            <a:r>
              <a:rPr lang="en-US" b="1" dirty="0" smtClean="0"/>
              <a:t>System Setup </a:t>
            </a:r>
            <a:r>
              <a:rPr lang="en-US" dirty="0" smtClean="0"/>
              <a:t>folder in MP (</a:t>
            </a:r>
            <a:r>
              <a:rPr lang="en-US" b="1" dirty="0" smtClean="0"/>
              <a:t>System Setup </a:t>
            </a:r>
            <a:r>
              <a:rPr lang="en-US" dirty="0" smtClean="0"/>
              <a:t>-&gt; </a:t>
            </a:r>
            <a:r>
              <a:rPr lang="en-US" b="1" dirty="0" smtClean="0"/>
              <a:t>Page Views</a:t>
            </a:r>
            <a:r>
              <a:rPr lang="en-US" dirty="0" smtClean="0"/>
              <a:t>)</a:t>
            </a:r>
          </a:p>
          <a:p>
            <a:r>
              <a:rPr lang="en-US" dirty="0" smtClean="0"/>
              <a:t>Configure view by editing view fields</a:t>
            </a:r>
          </a:p>
          <a:p>
            <a:r>
              <a:rPr lang="en-US" dirty="0" smtClean="0"/>
              <a:t>Assign view to the page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612" y="1473200"/>
            <a:ext cx="4752975" cy="2853656"/>
          </a:xfrm>
          <a:prstGeom prst="rect">
            <a:avLst/>
          </a:prstGeom>
          <a:effectLst>
            <a:glow rad="139700">
              <a:schemeClr val="accent1">
                <a:satMod val="175000"/>
                <a:alpha val="40000"/>
              </a:schemeClr>
            </a:glo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443" y="1473200"/>
            <a:ext cx="1971675" cy="2343150"/>
          </a:xfrm>
          <a:prstGeom prst="rect">
            <a:avLst/>
          </a:prstGeom>
          <a:effectLst>
            <a:glow rad="139700">
              <a:schemeClr val="accent1">
                <a:satMod val="175000"/>
                <a:alpha val="40000"/>
              </a:schemeClr>
            </a:glow>
          </a:effectLst>
        </p:spPr>
      </p:pic>
      <p:cxnSp>
        <p:nvCxnSpPr>
          <p:cNvPr id="8" name="Straight Connector 7"/>
          <p:cNvCxnSpPr>
            <a:endCxn id="4" idx="3"/>
          </p:cNvCxnSpPr>
          <p:nvPr/>
        </p:nvCxnSpPr>
        <p:spPr>
          <a:xfrm>
            <a:off x="5074443" y="2590800"/>
            <a:ext cx="1971675" cy="53975"/>
          </a:xfrm>
          <a:prstGeom prst="line">
            <a:avLst/>
          </a:prstGeom>
          <a:ln w="285750">
            <a:solidFill>
              <a:srgbClr val="FFFF00">
                <a:alpha val="32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82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76200"/>
            <a:ext cx="10157354" cy="1397000"/>
          </a:xfrm>
        </p:spPr>
        <p:txBody>
          <a:bodyPr/>
          <a:lstStyle/>
          <a:p>
            <a:r>
              <a:rPr lang="en-US" dirty="0" smtClean="0"/>
              <a:t>Security Configuration</a:t>
            </a:r>
            <a:endParaRPr lang="en-US" dirty="0"/>
          </a:p>
        </p:txBody>
      </p:sp>
      <p:sp>
        <p:nvSpPr>
          <p:cNvPr id="5" name="Content Placeholder 4"/>
          <p:cNvSpPr>
            <a:spLocks noGrp="1"/>
          </p:cNvSpPr>
          <p:nvPr>
            <p:ph sz="half" idx="1"/>
          </p:nvPr>
        </p:nvSpPr>
        <p:spPr>
          <a:xfrm>
            <a:off x="608012" y="1701800"/>
            <a:ext cx="4724400" cy="4013200"/>
          </a:xfrm>
        </p:spPr>
        <p:txBody>
          <a:bodyPr/>
          <a:lstStyle/>
          <a:p>
            <a:r>
              <a:rPr lang="en-US" dirty="0" smtClean="0"/>
              <a:t>Give permissions to view and edit pages*</a:t>
            </a:r>
          </a:p>
          <a:p>
            <a:r>
              <a:rPr lang="en-US" dirty="0" smtClean="0"/>
              <a:t>Configure security in the Administrator folder (</a:t>
            </a:r>
            <a:r>
              <a:rPr lang="en-US" b="1" dirty="0" smtClean="0"/>
              <a:t>Administrator</a:t>
            </a:r>
            <a:r>
              <a:rPr lang="en-US" dirty="0" smtClean="0"/>
              <a:t> -&gt; </a:t>
            </a:r>
            <a:r>
              <a:rPr lang="en-US" b="1" dirty="0" smtClean="0"/>
              <a:t>Security Roles</a:t>
            </a:r>
            <a:r>
              <a:rPr lang="en-US" dirty="0" smtClean="0"/>
              <a:t>)</a:t>
            </a:r>
          </a:p>
          <a:p>
            <a:r>
              <a:rPr lang="en-US" dirty="0" smtClean="0"/>
              <a:t>Best practice</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51487" y="1524000"/>
            <a:ext cx="1914525" cy="4267200"/>
          </a:xfrm>
          <a:effectLst>
            <a:glow rad="139700">
              <a:schemeClr val="accent1">
                <a:satMod val="175000"/>
                <a:alpha val="40000"/>
              </a:schemeClr>
            </a:glow>
          </a:effectLst>
        </p:spPr>
      </p:pic>
      <p:sp>
        <p:nvSpPr>
          <p:cNvPr id="4" name="TextBox 3"/>
          <p:cNvSpPr txBox="1"/>
          <p:nvPr/>
        </p:nvSpPr>
        <p:spPr>
          <a:xfrm>
            <a:off x="608012" y="5877580"/>
            <a:ext cx="5105400" cy="523220"/>
          </a:xfrm>
          <a:prstGeom prst="rect">
            <a:avLst/>
          </a:prstGeom>
          <a:noFill/>
        </p:spPr>
        <p:txBody>
          <a:bodyPr wrap="square" rtlCol="0">
            <a:spAutoFit/>
          </a:bodyPr>
          <a:lstStyle/>
          <a:p>
            <a:r>
              <a:rPr lang="en-US" sz="1400" b="1" dirty="0" smtClean="0"/>
              <a:t>*Note: If you do not give a user permission, the page will not be visible.</a:t>
            </a:r>
            <a:endParaRPr lang="en-US" sz="1400"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5086" y="1523999"/>
            <a:ext cx="4276725" cy="3225789"/>
          </a:xfrm>
          <a:prstGeom prst="rect">
            <a:avLst/>
          </a:prstGeom>
          <a:effectLst>
            <a:glow rad="139700">
              <a:schemeClr val="accent1">
                <a:satMod val="175000"/>
                <a:alpha val="40000"/>
              </a:schemeClr>
            </a:glow>
          </a:effectLst>
        </p:spPr>
      </p:pic>
      <p:cxnSp>
        <p:nvCxnSpPr>
          <p:cNvPr id="8" name="Straight Connector 7"/>
          <p:cNvCxnSpPr/>
          <p:nvPr/>
        </p:nvCxnSpPr>
        <p:spPr>
          <a:xfrm>
            <a:off x="7685086" y="4648200"/>
            <a:ext cx="4276725" cy="0"/>
          </a:xfrm>
          <a:prstGeom prst="line">
            <a:avLst/>
          </a:prstGeom>
          <a:ln w="285750">
            <a:solidFill>
              <a:srgbClr val="FFFF00">
                <a:alpha val="32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06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5" name="Content Placeholder 4"/>
          <p:cNvSpPr>
            <a:spLocks noGrp="1"/>
          </p:cNvSpPr>
          <p:nvPr>
            <p:ph sz="half" idx="1"/>
          </p:nvPr>
        </p:nvSpPr>
        <p:spPr>
          <a:xfrm>
            <a:off x="1117308" y="1701800"/>
            <a:ext cx="10311103" cy="4699000"/>
          </a:xfrm>
        </p:spPr>
        <p:txBody>
          <a:bodyPr/>
          <a:lstStyle/>
          <a:p>
            <a:r>
              <a:rPr lang="en-US" dirty="0" smtClean="0"/>
              <a:t>Test to ensure all work has been completed properly</a:t>
            </a:r>
          </a:p>
          <a:p>
            <a:r>
              <a:rPr lang="en-US" dirty="0" smtClean="0"/>
              <a:t>Data should be added, edited and deleted on every new page.</a:t>
            </a:r>
          </a:p>
          <a:p>
            <a:r>
              <a:rPr lang="en-US" dirty="0" smtClean="0"/>
              <a:t>Add a </a:t>
            </a:r>
            <a:r>
              <a:rPr lang="en-US" i="1" u="sng" dirty="0" smtClean="0"/>
              <a:t>variety</a:t>
            </a:r>
            <a:r>
              <a:rPr lang="en-US" dirty="0" smtClean="0"/>
              <a:t> of records </a:t>
            </a:r>
            <a:r>
              <a:rPr lang="en-US" i="1" u="sng" dirty="0" smtClean="0"/>
              <a:t>over time</a:t>
            </a:r>
            <a:r>
              <a:rPr lang="en-US" dirty="0" smtClean="0"/>
              <a:t>.</a:t>
            </a:r>
          </a:p>
          <a:p>
            <a:r>
              <a:rPr lang="en-US" dirty="0" smtClean="0"/>
              <a:t>Test all views (grid, calendar, etc.)</a:t>
            </a:r>
          </a:p>
          <a:p>
            <a:r>
              <a:rPr lang="en-US" dirty="0" smtClean="0"/>
              <a:t>Test all the verbs for the page</a:t>
            </a:r>
          </a:p>
          <a:p>
            <a:endParaRPr lang="en-US" dirty="0" smtClean="0"/>
          </a:p>
        </p:txBody>
      </p:sp>
    </p:spTree>
    <p:extLst>
      <p:ext uri="{BB962C8B-B14F-4D97-AF65-F5344CB8AC3E}">
        <p14:creationId xmlns:p14="http://schemas.microsoft.com/office/powerpoint/2010/main" val="375808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to Production</a:t>
            </a:r>
            <a:endParaRPr lang="en-US" dirty="0"/>
          </a:p>
        </p:txBody>
      </p:sp>
      <p:sp>
        <p:nvSpPr>
          <p:cNvPr id="5" name="Content Placeholder 4"/>
          <p:cNvSpPr>
            <a:spLocks noGrp="1"/>
          </p:cNvSpPr>
          <p:nvPr>
            <p:ph sz="half" idx="1"/>
          </p:nvPr>
        </p:nvSpPr>
        <p:spPr>
          <a:xfrm>
            <a:off x="1117309" y="1701800"/>
            <a:ext cx="10157354" cy="4775200"/>
          </a:xfrm>
        </p:spPr>
        <p:txBody>
          <a:bodyPr/>
          <a:lstStyle/>
          <a:p>
            <a:r>
              <a:rPr lang="en-US" dirty="0" smtClean="0"/>
              <a:t>ALWAYS PERFORM A BACKUP BEFORE MAKING ANY CHANGES TO THE PRODUCTION DATABASE.</a:t>
            </a:r>
          </a:p>
          <a:p>
            <a:r>
              <a:rPr lang="en-US" dirty="0" smtClean="0"/>
              <a:t>Create a script of the table(s) to transfer to production</a:t>
            </a:r>
          </a:p>
          <a:p>
            <a:r>
              <a:rPr lang="en-US" dirty="0"/>
              <a:t>Manually insert data on the test server pages into the new product </a:t>
            </a:r>
            <a:r>
              <a:rPr lang="en-US" dirty="0" smtClean="0"/>
              <a:t>pages</a:t>
            </a:r>
            <a:endParaRPr lang="en-US" dirty="0"/>
          </a:p>
          <a:p>
            <a:endParaRPr lang="en-US" dirty="0" smtClean="0"/>
          </a:p>
        </p:txBody>
      </p:sp>
    </p:spTree>
    <p:extLst>
      <p:ext uri="{BB962C8B-B14F-4D97-AF65-F5344CB8AC3E}">
        <p14:creationId xmlns:p14="http://schemas.microsoft.com/office/powerpoint/2010/main" val="305338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Emergency Restore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497" y="1828800"/>
            <a:ext cx="9449830" cy="3200400"/>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173558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5" name="Content Placeholder 4"/>
          <p:cNvSpPr>
            <a:spLocks noGrp="1"/>
          </p:cNvSpPr>
          <p:nvPr>
            <p:ph sz="half" idx="1"/>
          </p:nvPr>
        </p:nvSpPr>
        <p:spPr>
          <a:xfrm>
            <a:off x="1117309" y="1701800"/>
            <a:ext cx="10157354" cy="4775200"/>
          </a:xfrm>
        </p:spPr>
        <p:txBody>
          <a:bodyPr/>
          <a:lstStyle/>
          <a:p>
            <a:r>
              <a:rPr lang="en-US" dirty="0" smtClean="0"/>
              <a:t>Lockup and E-Phone Schedules</a:t>
            </a:r>
          </a:p>
          <a:p>
            <a:r>
              <a:rPr lang="en-US" dirty="0" smtClean="0"/>
              <a:t>Network Devices and Device Types</a:t>
            </a:r>
          </a:p>
          <a:p>
            <a:r>
              <a:rPr lang="en-US" dirty="0" smtClean="0"/>
              <a:t>Counseling</a:t>
            </a:r>
          </a:p>
          <a:p>
            <a:endParaRPr lang="en-US" dirty="0" smtClean="0"/>
          </a:p>
        </p:txBody>
      </p:sp>
    </p:spTree>
    <p:extLst>
      <p:ext uri="{BB962C8B-B14F-4D97-AF65-F5344CB8AC3E}">
        <p14:creationId xmlns:p14="http://schemas.microsoft.com/office/powerpoint/2010/main" val="341864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5" name="Content Placeholder 4"/>
          <p:cNvSpPr>
            <a:spLocks noGrp="1"/>
          </p:cNvSpPr>
          <p:nvPr>
            <p:ph sz="half" idx="1"/>
          </p:nvPr>
        </p:nvSpPr>
        <p:spPr>
          <a:xfrm>
            <a:off x="1117309" y="1701799"/>
            <a:ext cx="10157354" cy="1574801"/>
          </a:xfrm>
        </p:spPr>
        <p:txBody>
          <a:bodyPr>
            <a:normAutofit fontScale="92500" lnSpcReduction="10000"/>
          </a:bodyPr>
          <a:lstStyle/>
          <a:p>
            <a:pPr marL="342900" indent="-342900"/>
            <a:r>
              <a:rPr lang="en-US" dirty="0" smtClean="0"/>
              <a:t>Read the ThinkMinistry KB pages “Extending MinistryPlatform – Pages and Subpages”</a:t>
            </a:r>
          </a:p>
          <a:p>
            <a:pPr marL="769545" lvl="1" indent="-342900"/>
            <a:r>
              <a:rPr lang="en-US" dirty="0">
                <a:hlinkClick r:id="rId2"/>
              </a:rPr>
              <a:t>http://</a:t>
            </a:r>
            <a:r>
              <a:rPr lang="en-US" dirty="0" smtClean="0">
                <a:hlinkClick r:id="rId2"/>
              </a:rPr>
              <a:t>www.thinkministry.com/kb/ministryplatform/pages-and-sub-pages</a:t>
            </a:r>
            <a:endParaRPr lang="en-US" dirty="0" smtClean="0"/>
          </a:p>
          <a:p>
            <a:pPr marL="769545" lvl="1" indent="-342900"/>
            <a:r>
              <a:rPr lang="en-US" dirty="0" smtClean="0"/>
              <a:t>Video on how to create a page</a:t>
            </a:r>
          </a:p>
          <a:p>
            <a:pPr marL="0" indent="0">
              <a:buNone/>
            </a:pP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308" y="3437765"/>
            <a:ext cx="2948239" cy="2734435"/>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47039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5" name="Content Placeholder 4"/>
          <p:cNvSpPr>
            <a:spLocks noGrp="1"/>
          </p:cNvSpPr>
          <p:nvPr>
            <p:ph sz="half" idx="1"/>
          </p:nvPr>
        </p:nvSpPr>
        <p:spPr>
          <a:xfrm>
            <a:off x="1117309" y="1701800"/>
            <a:ext cx="10157354" cy="4775200"/>
          </a:xfrm>
        </p:spPr>
        <p:txBody>
          <a:bodyPr/>
          <a:lstStyle/>
          <a:p>
            <a:pPr marL="342900" indent="-342900"/>
            <a:r>
              <a:rPr lang="en-US" dirty="0"/>
              <a:t>Downloads: </a:t>
            </a:r>
            <a:r>
              <a:rPr lang="en-US" b="1" dirty="0"/>
              <a:t>rmcalvary.org/</a:t>
            </a:r>
            <a:r>
              <a:rPr lang="en-US" b="1" dirty="0" err="1"/>
              <a:t>mpug</a:t>
            </a:r>
            <a:endParaRPr lang="en-US" b="1" dirty="0"/>
          </a:p>
          <a:p>
            <a:pPr marL="952393" lvl="1" indent="-342900">
              <a:buFont typeface="Arial" panose="020B0604020202020204" pitchFamily="34" charset="0"/>
              <a:buChar char="•"/>
            </a:pPr>
            <a:r>
              <a:rPr lang="en-US" dirty="0"/>
              <a:t>Session </a:t>
            </a:r>
            <a:r>
              <a:rPr lang="en-US" dirty="0" smtClean="0"/>
              <a:t>handout</a:t>
            </a:r>
          </a:p>
          <a:p>
            <a:pPr marL="952393" lvl="1" indent="-342900">
              <a:buFont typeface="Arial" panose="020B0604020202020204" pitchFamily="34" charset="0"/>
              <a:buChar char="•"/>
            </a:pPr>
            <a:r>
              <a:rPr lang="en-US" dirty="0" smtClean="0"/>
              <a:t>PowerPoint presentation</a:t>
            </a:r>
            <a:endParaRPr lang="en-US" dirty="0"/>
          </a:p>
          <a:p>
            <a:pPr marL="952393" lvl="1" indent="-342900">
              <a:buFont typeface="Arial" panose="020B0604020202020204" pitchFamily="34" charset="0"/>
              <a:buChar char="•"/>
            </a:pPr>
            <a:r>
              <a:rPr lang="en-US" dirty="0"/>
              <a:t>How to transfer using data export/import.</a:t>
            </a:r>
          </a:p>
          <a:p>
            <a:pPr marL="952393" lvl="1" indent="-342900">
              <a:buFont typeface="Arial" panose="020B0604020202020204" pitchFamily="34" charset="0"/>
              <a:buChar char="•"/>
            </a:pPr>
            <a:r>
              <a:rPr lang="en-US" dirty="0"/>
              <a:t>Table/Page planning and documentation </a:t>
            </a:r>
            <a:r>
              <a:rPr lang="en-US" dirty="0" smtClean="0"/>
              <a:t>guide</a:t>
            </a:r>
            <a:endParaRPr lang="en-US" dirty="0"/>
          </a:p>
          <a:p>
            <a:pPr marL="342900" indent="-342900"/>
            <a:r>
              <a:rPr lang="en-US" dirty="0" smtClean="0"/>
              <a:t>mattp@rmcalvary.org</a:t>
            </a:r>
            <a:endParaRPr lang="en-US" dirty="0"/>
          </a:p>
          <a:p>
            <a:endParaRPr lang="en-US" dirty="0" smtClean="0"/>
          </a:p>
        </p:txBody>
      </p:sp>
    </p:spTree>
    <p:extLst>
      <p:ext uri="{BB962C8B-B14F-4D97-AF65-F5344CB8AC3E}">
        <p14:creationId xmlns:p14="http://schemas.microsoft.com/office/powerpoint/2010/main" val="904413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457200"/>
            <a:ext cx="7008574" cy="987426"/>
          </a:xfrm>
        </p:spPr>
        <p:txBody>
          <a:bodyPr/>
          <a:lstStyle/>
          <a:p>
            <a:r>
              <a:rPr lang="en-US" dirty="0" smtClean="0"/>
              <a:t>Session Focus</a:t>
            </a:r>
            <a:endParaRPr lang="en-US" dirty="0"/>
          </a:p>
        </p:txBody>
      </p:sp>
      <p:sp>
        <p:nvSpPr>
          <p:cNvPr id="5" name="TextBox 4"/>
          <p:cNvSpPr txBox="1"/>
          <p:nvPr/>
        </p:nvSpPr>
        <p:spPr>
          <a:xfrm>
            <a:off x="4853048" y="1600201"/>
            <a:ext cx="6194364" cy="2677656"/>
          </a:xfrm>
          <a:prstGeom prst="rect">
            <a:avLst/>
          </a:prstGeom>
          <a:noFill/>
        </p:spPr>
        <p:txBody>
          <a:bodyPr wrap="square" rtlCol="0">
            <a:spAutoFit/>
          </a:bodyPr>
          <a:lstStyle/>
          <a:p>
            <a:pPr marL="342900" indent="-342900">
              <a:buFont typeface="Arial" panose="020B0604020202020204" pitchFamily="34" charset="0"/>
              <a:buChar char="•"/>
            </a:pPr>
            <a:r>
              <a:rPr lang="en-US" dirty="0" smtClean="0"/>
              <a:t>What is a custom page?</a:t>
            </a:r>
          </a:p>
          <a:p>
            <a:pPr marL="342900" indent="-342900">
              <a:buFont typeface="Arial" panose="020B0604020202020204" pitchFamily="34" charset="0"/>
              <a:buChar char="•"/>
            </a:pPr>
            <a:r>
              <a:rPr lang="en-US" dirty="0" smtClean="0"/>
              <a:t>Why use custom pages?</a:t>
            </a:r>
          </a:p>
          <a:p>
            <a:pPr marL="342900" indent="-342900">
              <a:buFont typeface="Arial" panose="020B0604020202020204" pitchFamily="34" charset="0"/>
              <a:buChar char="•"/>
            </a:pPr>
            <a:r>
              <a:rPr lang="en-US" dirty="0" smtClean="0"/>
              <a:t>What are the benefits of using custom pages?</a:t>
            </a:r>
          </a:p>
          <a:p>
            <a:pPr marL="342900" indent="-342900">
              <a:buFont typeface="Arial" panose="020B0604020202020204" pitchFamily="34" charset="0"/>
              <a:buChar char="•"/>
            </a:pPr>
            <a:r>
              <a:rPr lang="en-US" dirty="0" smtClean="0"/>
              <a:t>How to create custom page</a:t>
            </a:r>
          </a:p>
          <a:p>
            <a:pPr marL="342900" indent="-342900">
              <a:buFont typeface="Arial" panose="020B0604020202020204" pitchFamily="34" charset="0"/>
              <a:buChar char="•"/>
            </a:pPr>
            <a:r>
              <a:rPr lang="en-US" dirty="0" smtClean="0"/>
              <a:t>Best practices to follow when creating custom pages</a:t>
            </a:r>
          </a:p>
        </p:txBody>
      </p:sp>
    </p:spTree>
    <p:extLst>
      <p:ext uri="{BB962C8B-B14F-4D97-AF65-F5344CB8AC3E}">
        <p14:creationId xmlns:p14="http://schemas.microsoft.com/office/powerpoint/2010/main" val="307002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7309" y="457200"/>
            <a:ext cx="6958303" cy="1066800"/>
          </a:xfrm>
          <a:prstGeom prst="rect">
            <a:avLst/>
          </a:prstGeom>
        </p:spPr>
        <p:txBody>
          <a:bodyPr vert="horz" lIns="121899" tIns="60949" rIns="121899" bIns="60949" rtlCol="0" anchor="t">
            <a:normAutofit/>
          </a:bodyPr>
          <a:lstStyle>
            <a:lvl1pPr algn="l" defTabSz="1218987" rtl="0" eaLnBrk="1" latinLnBrk="0" hangingPunct="1">
              <a:lnSpc>
                <a:spcPct val="85000"/>
              </a:lnSpc>
              <a:spcBef>
                <a:spcPct val="0"/>
              </a:spcBef>
              <a:buNone/>
              <a:tabLst/>
              <a:defRPr sz="5400" b="0" kern="1200" cap="none" baseline="0">
                <a:solidFill>
                  <a:schemeClr val="tx1"/>
                </a:solidFill>
                <a:latin typeface="+mj-lt"/>
                <a:ea typeface="+mj-ea"/>
                <a:cs typeface="+mj-cs"/>
              </a:defRPr>
            </a:lvl1pPr>
          </a:lstStyle>
          <a:p>
            <a:r>
              <a:rPr lang="en-US" dirty="0" smtClean="0"/>
              <a:t>Questions</a:t>
            </a:r>
            <a:endParaRPr lang="en-US" dirty="0"/>
          </a:p>
        </p:txBody>
      </p:sp>
      <p:sp>
        <p:nvSpPr>
          <p:cNvPr id="6" name="Content Placeholder 4"/>
          <p:cNvSpPr txBox="1">
            <a:spLocks/>
          </p:cNvSpPr>
          <p:nvPr/>
        </p:nvSpPr>
        <p:spPr>
          <a:xfrm>
            <a:off x="227012" y="1981200"/>
            <a:ext cx="4724400" cy="1295400"/>
          </a:xfrm>
          <a:prstGeom prst="rect">
            <a:avLst/>
          </a:prstGeom>
        </p:spPr>
        <p:txBody>
          <a:bodyPr vert="horz" lIns="121899" tIns="60949" rIns="121899" bIns="60949" rtlCol="0" anchor="b">
            <a:normAutofit/>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endParaRPr lang="en-US" dirty="0" smtClean="0"/>
          </a:p>
        </p:txBody>
      </p:sp>
      <p:sp>
        <p:nvSpPr>
          <p:cNvPr id="7" name="Content Placeholder 4"/>
          <p:cNvSpPr txBox="1">
            <a:spLocks/>
          </p:cNvSpPr>
          <p:nvPr/>
        </p:nvSpPr>
        <p:spPr>
          <a:xfrm>
            <a:off x="1117309" y="2819400"/>
            <a:ext cx="4724400" cy="1828800"/>
          </a:xfrm>
          <a:prstGeom prst="rect">
            <a:avLst/>
          </a:prstGeom>
        </p:spPr>
        <p:txBody>
          <a:bodyPr vert="horz" lIns="121899" tIns="60949" rIns="121899" bIns="60949" rtlCol="0" anchor="b">
            <a:normAutofit/>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endParaRPr lang="en-US" dirty="0" smtClean="0"/>
          </a:p>
        </p:txBody>
      </p:sp>
    </p:spTree>
    <p:extLst>
      <p:ext uri="{BB962C8B-B14F-4D97-AF65-F5344CB8AC3E}">
        <p14:creationId xmlns:p14="http://schemas.microsoft.com/office/powerpoint/2010/main" val="377004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117309" y="533400"/>
            <a:ext cx="10157354" cy="939800"/>
          </a:xfrm>
        </p:spPr>
        <p:txBody>
          <a:bodyPr/>
          <a:lstStyle/>
          <a:p>
            <a:r>
              <a:rPr lang="en-US" dirty="0" smtClean="0"/>
              <a:t>What is a custom page?</a:t>
            </a:r>
            <a:endParaRPr lang="en-US" dirty="0"/>
          </a:p>
        </p:txBody>
      </p:sp>
      <p:sp>
        <p:nvSpPr>
          <p:cNvPr id="5" name="Content Placeholder 13"/>
          <p:cNvSpPr>
            <a:spLocks noGrp="1"/>
          </p:cNvSpPr>
          <p:nvPr>
            <p:ph idx="1"/>
          </p:nvPr>
        </p:nvSpPr>
        <p:spPr>
          <a:xfrm>
            <a:off x="1117309" y="1701800"/>
            <a:ext cx="10157354" cy="1803400"/>
          </a:xfrm>
        </p:spPr>
        <p:txBody>
          <a:bodyPr/>
          <a:lstStyle/>
          <a:p>
            <a:r>
              <a:rPr lang="en-US" dirty="0" smtClean="0"/>
              <a:t>A page you create </a:t>
            </a:r>
            <a:r>
              <a:rPr lang="en-US" dirty="0" smtClean="0"/>
              <a:t>in MinistryPlatform </a:t>
            </a:r>
            <a:r>
              <a:rPr lang="en-US" dirty="0" smtClean="0"/>
              <a:t>containing information meaningful to your ministry.</a:t>
            </a:r>
          </a:p>
          <a:p>
            <a:r>
              <a:rPr lang="en-US" dirty="0" smtClean="0"/>
              <a:t>A page displaying information from a </a:t>
            </a:r>
            <a:r>
              <a:rPr lang="en-US" dirty="0" smtClean="0"/>
              <a:t>SQL </a:t>
            </a:r>
            <a:r>
              <a:rPr lang="en-US" dirty="0" smtClean="0"/>
              <a:t>Server </a:t>
            </a:r>
            <a:r>
              <a:rPr lang="en-US" dirty="0" smtClean="0"/>
              <a:t>table you have created.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790950"/>
            <a:ext cx="4076700" cy="1847850"/>
          </a:xfrm>
          <a:prstGeom prst="rect">
            <a:avLst/>
          </a:prstGeom>
          <a:effectLst>
            <a:glow rad="139700">
              <a:schemeClr val="accent1">
                <a:satMod val="175000"/>
                <a:alpha val="40000"/>
              </a:schemeClr>
            </a:glo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5931" y="3790950"/>
            <a:ext cx="4810125" cy="2457450"/>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404274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p:cNvSpPr>
            <a:spLocks noGrp="1"/>
          </p:cNvSpPr>
          <p:nvPr>
            <p:ph type="title"/>
          </p:nvPr>
        </p:nvSpPr>
        <p:spPr>
          <a:xfrm>
            <a:off x="1117309" y="76200"/>
            <a:ext cx="10157354" cy="1397000"/>
          </a:xfrm>
        </p:spPr>
        <p:txBody>
          <a:bodyPr/>
          <a:lstStyle/>
          <a:p>
            <a:r>
              <a:rPr lang="en-US" dirty="0" smtClean="0"/>
              <a:t>Why Use Custom Pages?</a:t>
            </a:r>
            <a:endParaRPr lang="en-US" dirty="0"/>
          </a:p>
        </p:txBody>
      </p:sp>
      <p:sp>
        <p:nvSpPr>
          <p:cNvPr id="7" name="Content Placeholder 13"/>
          <p:cNvSpPr>
            <a:spLocks noGrp="1"/>
          </p:cNvSpPr>
          <p:nvPr>
            <p:ph idx="1"/>
          </p:nvPr>
        </p:nvSpPr>
        <p:spPr>
          <a:xfrm>
            <a:off x="1117309" y="1701800"/>
            <a:ext cx="10157354" cy="4470400"/>
          </a:xfrm>
        </p:spPr>
        <p:txBody>
          <a:bodyPr/>
          <a:lstStyle/>
          <a:p>
            <a:r>
              <a:rPr lang="en-US" dirty="0" smtClean="0"/>
              <a:t>Does MP capture all the information relevant to your church?</a:t>
            </a:r>
          </a:p>
          <a:p>
            <a:r>
              <a:rPr lang="en-US" dirty="0" smtClean="0"/>
              <a:t>What is unique about your church/ministry that is important to capture in a database?</a:t>
            </a:r>
          </a:p>
          <a:p>
            <a:r>
              <a:rPr lang="en-US" dirty="0" smtClean="0"/>
              <a:t>What information is acted upon on a daily basis that is stored in an area other than MP that many people need?</a:t>
            </a:r>
          </a:p>
          <a:p>
            <a:r>
              <a:rPr lang="en-US" dirty="0" smtClean="0"/>
              <a:t>What can you store that will help other staff members do their ministry more efficiently?</a:t>
            </a:r>
            <a:endParaRPr lang="en-US" dirty="0"/>
          </a:p>
        </p:txBody>
      </p:sp>
    </p:spTree>
    <p:extLst>
      <p:ext uri="{BB962C8B-B14F-4D97-AF65-F5344CB8AC3E}">
        <p14:creationId xmlns:p14="http://schemas.microsoft.com/office/powerpoint/2010/main" val="279871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660400"/>
            <a:ext cx="10157354" cy="1397000"/>
          </a:xfrm>
        </p:spPr>
        <p:txBody>
          <a:bodyPr/>
          <a:lstStyle/>
          <a:p>
            <a:r>
              <a:rPr lang="en-US" dirty="0" smtClean="0"/>
              <a:t>What are the Benefits of Custom Pages?</a:t>
            </a:r>
            <a:endParaRPr lang="en-US" dirty="0"/>
          </a:p>
        </p:txBody>
      </p:sp>
      <p:sp>
        <p:nvSpPr>
          <p:cNvPr id="14" name="Content Placeholder 13"/>
          <p:cNvSpPr>
            <a:spLocks noGrp="1"/>
          </p:cNvSpPr>
          <p:nvPr>
            <p:ph idx="1"/>
          </p:nvPr>
        </p:nvSpPr>
        <p:spPr>
          <a:xfrm>
            <a:off x="1117309" y="2159000"/>
            <a:ext cx="10157354" cy="4470400"/>
          </a:xfrm>
        </p:spPr>
        <p:txBody>
          <a:bodyPr/>
          <a:lstStyle/>
          <a:p>
            <a:r>
              <a:rPr lang="en-US" dirty="0" smtClean="0"/>
              <a:t>Data is stored in one location and leverages existing information.</a:t>
            </a:r>
          </a:p>
          <a:p>
            <a:r>
              <a:rPr lang="en-US" dirty="0" smtClean="0"/>
              <a:t>If MP is the cornerstone of your Church Management System/Software, then it keeps staff focused on using one tool.</a:t>
            </a:r>
          </a:p>
          <a:p>
            <a:r>
              <a:rPr lang="en-US" dirty="0" smtClean="0"/>
              <a:t>It presents/shares relevant data to staff to help them do ministry more effectively.</a:t>
            </a:r>
          </a:p>
          <a:p>
            <a:r>
              <a:rPr lang="en-US" dirty="0" smtClean="0"/>
              <a:t>Once data is stored, it can be acted upon (searches and processes) and presented in meaningful ways(views and reports).</a:t>
            </a:r>
            <a:endParaRPr lang="en-US" dirty="0"/>
          </a:p>
        </p:txBody>
      </p:sp>
    </p:spTree>
    <p:extLst>
      <p:ext uri="{BB962C8B-B14F-4D97-AF65-F5344CB8AC3E}">
        <p14:creationId xmlns:p14="http://schemas.microsoft.com/office/powerpoint/2010/main" val="348735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System (Sandbox)</a:t>
            </a:r>
            <a:endParaRPr lang="en-US" dirty="0"/>
          </a:p>
        </p:txBody>
      </p:sp>
      <p:sp>
        <p:nvSpPr>
          <p:cNvPr id="5" name="Content Placeholder 4"/>
          <p:cNvSpPr>
            <a:spLocks noGrp="1"/>
          </p:cNvSpPr>
          <p:nvPr>
            <p:ph sz="half" idx="1"/>
          </p:nvPr>
        </p:nvSpPr>
        <p:spPr/>
        <p:txBody>
          <a:bodyPr/>
          <a:lstStyle/>
          <a:p>
            <a:r>
              <a:rPr lang="en-US" dirty="0" smtClean="0"/>
              <a:t>Creates a copy of your MP </a:t>
            </a:r>
            <a:r>
              <a:rPr lang="en-US" dirty="0" err="1" smtClean="0"/>
              <a:t>db</a:t>
            </a:r>
            <a:r>
              <a:rPr lang="en-US" dirty="0" smtClean="0"/>
              <a:t> and the MP web app.</a:t>
            </a:r>
          </a:p>
          <a:p>
            <a:r>
              <a:rPr lang="en-US" dirty="0" smtClean="0"/>
              <a:t>Best </a:t>
            </a:r>
            <a:r>
              <a:rPr lang="en-US" dirty="0" smtClean="0"/>
              <a:t>practices</a:t>
            </a:r>
          </a:p>
          <a:p>
            <a:pPr lvl="1"/>
            <a:r>
              <a:rPr lang="en-US" dirty="0" smtClean="0"/>
              <a:t>Bookmark your production and test sites CLEARLY</a:t>
            </a:r>
          </a:p>
          <a:p>
            <a:pPr lvl="1"/>
            <a:r>
              <a:rPr lang="en-US" dirty="0" smtClean="0"/>
              <a:t>Use a different color scheme for each site</a:t>
            </a:r>
            <a:endParaRPr lang="en-US" dirty="0" smtClean="0"/>
          </a:p>
          <a:p>
            <a:pPr lvl="1"/>
            <a:r>
              <a:rPr lang="en-US" dirty="0" smtClean="0"/>
              <a:t>Use different </a:t>
            </a:r>
            <a:r>
              <a:rPr lang="en-US" dirty="0" smtClean="0"/>
              <a:t>passwords for each site and force yourself to log into the test site</a:t>
            </a:r>
            <a:endParaRPr lang="en-US" dirty="0" smtClean="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6244" y="2212975"/>
            <a:ext cx="4019550" cy="3448050"/>
          </a:xfrm>
          <a:effectLst>
            <a:glow rad="139700">
              <a:schemeClr val="accent1">
                <a:satMod val="175000"/>
                <a:alpha val="40000"/>
              </a:schemeClr>
            </a:glow>
          </a:effectLst>
        </p:spPr>
      </p:pic>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Custom Pages - Overview</a:t>
            </a:r>
            <a:endParaRPr lang="en-US" dirty="0"/>
          </a:p>
        </p:txBody>
      </p:sp>
      <p:graphicFrame>
        <p:nvGraphicFramePr>
          <p:cNvPr id="4" name="Diagram 3"/>
          <p:cNvGraphicFramePr/>
          <p:nvPr>
            <p:extLst>
              <p:ext uri="{D42A27DB-BD31-4B8C-83A1-F6EECF244321}">
                <p14:modId xmlns:p14="http://schemas.microsoft.com/office/powerpoint/2010/main" val="2661158946"/>
              </p:ext>
            </p:extLst>
          </p:nvPr>
        </p:nvGraphicFramePr>
        <p:xfrm>
          <a:off x="912812" y="1600200"/>
          <a:ext cx="10058400" cy="470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49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Creation</a:t>
            </a:r>
            <a:endParaRPr lang="en-US" dirty="0"/>
          </a:p>
        </p:txBody>
      </p:sp>
      <p:sp>
        <p:nvSpPr>
          <p:cNvPr id="5" name="Content Placeholder 4"/>
          <p:cNvSpPr>
            <a:spLocks noGrp="1"/>
          </p:cNvSpPr>
          <p:nvPr>
            <p:ph sz="half" idx="1"/>
          </p:nvPr>
        </p:nvSpPr>
        <p:spPr/>
        <p:txBody>
          <a:bodyPr/>
          <a:lstStyle/>
          <a:p>
            <a:r>
              <a:rPr lang="en-US" dirty="0" smtClean="0"/>
              <a:t>Naming conventions</a:t>
            </a:r>
          </a:p>
          <a:p>
            <a:r>
              <a:rPr lang="en-US" dirty="0" smtClean="0"/>
              <a:t>Primary key</a:t>
            </a:r>
          </a:p>
          <a:p>
            <a:r>
              <a:rPr lang="en-US" dirty="0" smtClean="0"/>
              <a:t>Table relationships</a:t>
            </a:r>
          </a:p>
          <a:p>
            <a:r>
              <a:rPr lang="en-US" dirty="0" smtClean="0"/>
              <a:t>Document table design</a:t>
            </a:r>
          </a:p>
          <a:p>
            <a:r>
              <a:rPr lang="en-US" b="1" dirty="0" err="1" smtClean="0"/>
              <a:t>Domain_ID</a:t>
            </a:r>
            <a:r>
              <a:rPr lang="en-US" b="1" dirty="0" smtClean="0"/>
              <a:t> </a:t>
            </a:r>
            <a:r>
              <a:rPr lang="en-US" dirty="0" smtClean="0"/>
              <a:t>field</a:t>
            </a: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2537" y="2743200"/>
            <a:ext cx="4029075" cy="1828800"/>
          </a:xfrm>
          <a:effectLst>
            <a:glow rad="139700">
              <a:schemeClr val="accent1">
                <a:satMod val="175000"/>
                <a:alpha val="40000"/>
              </a:schemeClr>
            </a:glo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3563" y="639762"/>
            <a:ext cx="3219450" cy="1666875"/>
          </a:xfrm>
          <a:prstGeom prst="rect">
            <a:avLst/>
          </a:prstGeom>
          <a:effectLst>
            <a:glow rad="139700">
              <a:schemeClr val="accent1">
                <a:satMod val="175000"/>
                <a:alpha val="40000"/>
              </a:schemeClr>
            </a:glo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3563" y="5029200"/>
            <a:ext cx="4991100" cy="790575"/>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294545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533400"/>
            <a:ext cx="4676775" cy="939800"/>
          </a:xfrm>
        </p:spPr>
        <p:txBody>
          <a:bodyPr/>
          <a:lstStyle/>
          <a:p>
            <a:r>
              <a:rPr lang="en-US" dirty="0" smtClean="0"/>
              <a:t>Page Creation</a:t>
            </a:r>
            <a:endParaRPr lang="en-US" dirty="0"/>
          </a:p>
        </p:txBody>
      </p:sp>
      <p:sp>
        <p:nvSpPr>
          <p:cNvPr id="5" name="Content Placeholder 4"/>
          <p:cNvSpPr>
            <a:spLocks noGrp="1"/>
          </p:cNvSpPr>
          <p:nvPr>
            <p:ph sz="half" idx="1"/>
          </p:nvPr>
        </p:nvSpPr>
        <p:spPr>
          <a:xfrm>
            <a:off x="608012" y="1701800"/>
            <a:ext cx="4977104" cy="4470400"/>
          </a:xfrm>
        </p:spPr>
        <p:txBody>
          <a:bodyPr/>
          <a:lstStyle/>
          <a:p>
            <a:r>
              <a:rPr lang="en-US" dirty="0" smtClean="0"/>
              <a:t>Create new pages in the </a:t>
            </a:r>
            <a:r>
              <a:rPr lang="en-US" b="1" dirty="0" smtClean="0"/>
              <a:t>System Setup </a:t>
            </a:r>
            <a:r>
              <a:rPr lang="en-US" dirty="0" smtClean="0"/>
              <a:t>folder in MP (</a:t>
            </a:r>
            <a:r>
              <a:rPr lang="en-US" b="1" dirty="0" smtClean="0"/>
              <a:t>System Setup </a:t>
            </a:r>
            <a:r>
              <a:rPr lang="en-US" dirty="0" smtClean="0"/>
              <a:t>-&gt; </a:t>
            </a:r>
            <a:r>
              <a:rPr lang="en-US" b="1" dirty="0" smtClean="0"/>
              <a:t>Pages</a:t>
            </a:r>
            <a:r>
              <a:rPr lang="en-US" dirty="0" smtClean="0"/>
              <a:t>)</a:t>
            </a:r>
          </a:p>
          <a:p>
            <a:r>
              <a:rPr lang="en-US" dirty="0" smtClean="0"/>
              <a:t>Configure page by editing page fields</a:t>
            </a:r>
          </a:p>
          <a:p>
            <a:r>
              <a:rPr lang="en-US" dirty="0" smtClean="0"/>
              <a:t>Assign page to a page section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037" y="209550"/>
            <a:ext cx="4752975" cy="6438900"/>
          </a:xfrm>
          <a:prstGeom prst="rect">
            <a:avLst/>
          </a:prstGeom>
          <a:effectLst>
            <a:glow rad="139700">
              <a:schemeClr val="accent1">
                <a:satMod val="175000"/>
                <a:alpha val="40000"/>
              </a:schemeClr>
            </a:glo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443" y="1473200"/>
            <a:ext cx="1971675" cy="2343150"/>
          </a:xfrm>
          <a:prstGeom prst="rect">
            <a:avLst/>
          </a:prstGeom>
          <a:effectLst>
            <a:glow rad="139700">
              <a:schemeClr val="accent1">
                <a:satMod val="175000"/>
                <a:alpha val="40000"/>
              </a:schemeClr>
            </a:glow>
          </a:effectLst>
        </p:spPr>
      </p:pic>
      <p:cxnSp>
        <p:nvCxnSpPr>
          <p:cNvPr id="8" name="Straight Connector 7"/>
          <p:cNvCxnSpPr/>
          <p:nvPr/>
        </p:nvCxnSpPr>
        <p:spPr>
          <a:xfrm>
            <a:off x="5074443" y="2994025"/>
            <a:ext cx="1971675" cy="53975"/>
          </a:xfrm>
          <a:prstGeom prst="line">
            <a:avLst/>
          </a:prstGeom>
          <a:ln w="285750">
            <a:solidFill>
              <a:srgbClr val="FFFF00">
                <a:alpha val="32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6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2474</Words>
  <Application>Microsoft Office PowerPoint</Application>
  <PresentationFormat>Custom</PresentationFormat>
  <Paragraphs>204</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Times New Roman</vt:lpstr>
      <vt:lpstr>Wingdings</vt:lpstr>
      <vt:lpstr>Books 16x9</vt:lpstr>
      <vt:lpstr>Custom Pages</vt:lpstr>
      <vt:lpstr>Session Focus</vt:lpstr>
      <vt:lpstr>What is a custom page?</vt:lpstr>
      <vt:lpstr>Why Use Custom Pages?</vt:lpstr>
      <vt:lpstr>What are the Benefits of Custom Pages?</vt:lpstr>
      <vt:lpstr>Test System (Sandbox)</vt:lpstr>
      <vt:lpstr>Creating Custom Pages - Overview</vt:lpstr>
      <vt:lpstr>Table Creation</vt:lpstr>
      <vt:lpstr>Page Creation</vt:lpstr>
      <vt:lpstr>PowerPoint Presentation</vt:lpstr>
      <vt:lpstr>Selected Record Expression</vt:lpstr>
      <vt:lpstr>View Creation</vt:lpstr>
      <vt:lpstr>Security Configuration</vt:lpstr>
      <vt:lpstr>Testing</vt:lpstr>
      <vt:lpstr>Transfer to Production</vt:lpstr>
      <vt:lpstr>Emergency Restore</vt:lpstr>
      <vt:lpstr>Examples</vt:lpstr>
      <vt:lpstr>For More Information</vt:lpstr>
      <vt:lpstr>For More Information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2015-04-19T14:40:52Z</dcterms:created>
  <dcterms:modified xsi:type="dcterms:W3CDTF">2015-04-29T04:45:32Z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