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78" r:id="rId4"/>
    <p:sldId id="258" r:id="rId5"/>
    <p:sldId id="274" r:id="rId6"/>
    <p:sldId id="275" r:id="rId7"/>
    <p:sldId id="259" r:id="rId8"/>
    <p:sldId id="270" r:id="rId9"/>
    <p:sldId id="276" r:id="rId10"/>
    <p:sldId id="260" r:id="rId11"/>
    <p:sldId id="271" r:id="rId12"/>
    <p:sldId id="277" r:id="rId13"/>
    <p:sldId id="261" r:id="rId14"/>
    <p:sldId id="279" r:id="rId15"/>
    <p:sldId id="280" r:id="rId16"/>
    <p:sldId id="272" r:id="rId17"/>
    <p:sldId id="281" r:id="rId18"/>
    <p:sldId id="262" r:id="rId19"/>
    <p:sldId id="273" r:id="rId20"/>
    <p:sldId id="263" r:id="rId21"/>
    <p:sldId id="282" r:id="rId22"/>
    <p:sldId id="264" r:id="rId23"/>
    <p:sldId id="265" r:id="rId24"/>
    <p:sldId id="283" r:id="rId25"/>
    <p:sldId id="269" r:id="rId26"/>
    <p:sldId id="267" r:id="rId27"/>
    <p:sldId id="266" r:id="rId28"/>
    <p:sldId id="26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95" autoAdjust="0"/>
  </p:normalViewPr>
  <p:slideViewPr>
    <p:cSldViewPr snapToGrid="0">
      <p:cViewPr varScale="1">
        <p:scale>
          <a:sx n="76" d="100"/>
          <a:sy n="76" d="100"/>
        </p:scale>
        <p:origin x="216" y="264"/>
      </p:cViewPr>
      <p:guideLst/>
    </p:cSldViewPr>
  </p:slideViewPr>
  <p:outlineViewPr>
    <p:cViewPr>
      <p:scale>
        <a:sx n="33" d="100"/>
        <a:sy n="33" d="100"/>
      </p:scale>
      <p:origin x="0" y="-46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8CBEF-8028-4525-AE14-A07CB645C7CB}" type="datetimeFigureOut">
              <a:rPr lang="en-US" smtClean="0"/>
              <a:t>5/8/18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A52EA-49F0-4DE4-AC52-618E7D4798AD}" type="slidenum">
              <a:rPr lang="en-US" smtClean="0"/>
              <a:t>‹#›</a:t>
            </a:fld>
            <a:endParaRPr lang="en-US"/>
          </a:p>
        </p:txBody>
      </p:sp>
    </p:spTree>
    <p:extLst>
      <p:ext uri="{BB962C8B-B14F-4D97-AF65-F5344CB8AC3E}">
        <p14:creationId xmlns:p14="http://schemas.microsoft.com/office/powerpoint/2010/main" val="86947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introduction.  Worked for DIGITAL, Compaq and HP for seven years.  Many of those years was supporting SQL Server.  Used Shelby from 2009-2014 with SQL Server on backend.  Have been using MP since 2014.  My responsibilities at RMC include overseeing ministries AND administering MP.  So I typically understand the needs of ministry as I am performing my extensions.</a:t>
            </a:r>
          </a:p>
          <a:p>
            <a:endParaRPr lang="en-US" dirty="0" smtClean="0"/>
          </a:p>
          <a:p>
            <a:r>
              <a:rPr lang="en-US" dirty="0" smtClean="0"/>
              <a:t>Intro</a:t>
            </a:r>
            <a:r>
              <a:rPr lang="en-US" baseline="0" dirty="0" smtClean="0"/>
              <a:t> questions:  How many have extended MP at your church?</a:t>
            </a:r>
          </a:p>
          <a:p>
            <a:r>
              <a:rPr lang="en-US" baseline="0" dirty="0" smtClean="0"/>
              <a:t>What ministries are you managing with your </a:t>
            </a:r>
            <a:r>
              <a:rPr lang="en-US" baseline="0" dirty="0" smtClean="0"/>
              <a:t>extensions?</a:t>
            </a:r>
            <a:endParaRPr lang="en-US" baseline="0" dirty="0" smtClean="0"/>
          </a:p>
          <a:p>
            <a:endParaRPr lang="en-US" baseline="0" dirty="0" smtClean="0"/>
          </a:p>
          <a:p>
            <a:r>
              <a:rPr lang="en-US" baseline="0" dirty="0" smtClean="0"/>
              <a:t>I plan to give plenty of time for Q and A after the presentation.  So please write down your questions as I go along.  I also plan to have this presentation available now for download in addition to some resources that  will be mentioning through the presentation.</a:t>
            </a:r>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1</a:t>
            </a:fld>
            <a:endParaRPr lang="en-US"/>
          </a:p>
        </p:txBody>
      </p:sp>
    </p:spTree>
    <p:extLst>
      <p:ext uri="{BB962C8B-B14F-4D97-AF65-F5344CB8AC3E}">
        <p14:creationId xmlns:p14="http://schemas.microsoft.com/office/powerpoint/2010/main" val="1428778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naming convention</a:t>
            </a:r>
            <a:r>
              <a:rPr lang="en-US" baseline="0" dirty="0" smtClean="0"/>
              <a:t> of our church’s report folder (RMC prefix).</a:t>
            </a:r>
            <a:endParaRPr lang="en-US" dirty="0" smtClean="0"/>
          </a:p>
          <a:p>
            <a:endParaRPr lang="en-US" dirty="0" smtClean="0"/>
          </a:p>
          <a:p>
            <a:r>
              <a:rPr lang="en-US" dirty="0" smtClean="0"/>
              <a:t>When adding a report to MP, you need to know the location of your report with regard to the SSRS Home folder.  In</a:t>
            </a:r>
            <a:r>
              <a:rPr lang="en-US" baseline="0" dirty="0" smtClean="0"/>
              <a:t> this case </a:t>
            </a:r>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15</a:t>
            </a:fld>
            <a:endParaRPr lang="en-US"/>
          </a:p>
        </p:txBody>
      </p:sp>
    </p:spTree>
    <p:extLst>
      <p:ext uri="{BB962C8B-B14F-4D97-AF65-F5344CB8AC3E}">
        <p14:creationId xmlns:p14="http://schemas.microsoft.com/office/powerpoint/2010/main" val="3251188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Path:</a:t>
            </a:r>
            <a:r>
              <a:rPr lang="en-US" baseline="0" dirty="0" smtClean="0"/>
              <a:t>  This is the path starting from the </a:t>
            </a:r>
            <a:r>
              <a:rPr lang="en-US" b="1" baseline="0" dirty="0" smtClean="0"/>
              <a:t>Home</a:t>
            </a:r>
            <a:r>
              <a:rPr lang="en-US" baseline="0" dirty="0" smtClean="0"/>
              <a:t> folder in SSRS.</a:t>
            </a:r>
          </a:p>
          <a:p>
            <a:r>
              <a:rPr lang="en-US" b="1" baseline="0" dirty="0" smtClean="0"/>
              <a:t>Permitted Pages </a:t>
            </a:r>
            <a:r>
              <a:rPr lang="en-US" baseline="0" dirty="0" smtClean="0"/>
              <a:t>subpage: This is where a reports are assigned to pages.</a:t>
            </a:r>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16</a:t>
            </a:fld>
            <a:endParaRPr lang="en-US"/>
          </a:p>
        </p:txBody>
      </p:sp>
    </p:spTree>
    <p:extLst>
      <p:ext uri="{BB962C8B-B14F-4D97-AF65-F5344CB8AC3E}">
        <p14:creationId xmlns:p14="http://schemas.microsoft.com/office/powerpoint/2010/main" val="27293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Path:</a:t>
            </a:r>
            <a:r>
              <a:rPr lang="en-US" baseline="0" dirty="0" smtClean="0"/>
              <a:t>  This is the path starting from the </a:t>
            </a:r>
            <a:r>
              <a:rPr lang="en-US" b="1" baseline="0" dirty="0" smtClean="0"/>
              <a:t>Home</a:t>
            </a:r>
            <a:r>
              <a:rPr lang="en-US" baseline="0" dirty="0" smtClean="0"/>
              <a:t> folder in SSRS.</a:t>
            </a:r>
          </a:p>
          <a:p>
            <a:r>
              <a:rPr lang="en-US" b="1" baseline="0" dirty="0" smtClean="0"/>
              <a:t>Permitted Pages </a:t>
            </a:r>
            <a:r>
              <a:rPr lang="en-US" baseline="0" dirty="0" smtClean="0"/>
              <a:t>subpage: This is where a reports are assigned to pages.</a:t>
            </a:r>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17</a:t>
            </a:fld>
            <a:endParaRPr lang="en-US"/>
          </a:p>
        </p:txBody>
      </p:sp>
    </p:spTree>
    <p:extLst>
      <p:ext uri="{BB962C8B-B14F-4D97-AF65-F5344CB8AC3E}">
        <p14:creationId xmlns:p14="http://schemas.microsoft.com/office/powerpoint/2010/main" val="1263646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smtClean="0"/>
              <a:t>Paper application given</a:t>
            </a:r>
            <a:r>
              <a:rPr lang="en-US" baseline="0" dirty="0" smtClean="0"/>
              <a:t> to VC</a:t>
            </a:r>
            <a:endParaRPr lang="en-US" dirty="0" smtClean="0"/>
          </a:p>
          <a:p>
            <a:pPr lvl="1"/>
            <a:r>
              <a:rPr lang="en-US" dirty="0" smtClean="0"/>
              <a:t>Problem: Volunteer must locate the app, turn it in only at limited times at one location.</a:t>
            </a:r>
          </a:p>
          <a:p>
            <a:pPr lvl="1"/>
            <a:r>
              <a:rPr lang="en-US" dirty="0" smtClean="0"/>
              <a:t>Problem: Application may get misplaced.</a:t>
            </a:r>
          </a:p>
          <a:p>
            <a:pPr marL="457200" indent="-457200">
              <a:buFont typeface="+mj-lt"/>
              <a:buAutoNum type="arabicPeriod"/>
            </a:pPr>
            <a:r>
              <a:rPr lang="en-US" dirty="0" smtClean="0"/>
              <a:t>Volunteer Coordinator follows up on references.</a:t>
            </a:r>
          </a:p>
          <a:p>
            <a:pPr marL="857250" lvl="1" indent="-457200"/>
            <a:r>
              <a:rPr lang="en-US" dirty="0" smtClean="0"/>
              <a:t>Problem: References not available to be contacted.</a:t>
            </a:r>
          </a:p>
          <a:p>
            <a:pPr marL="457200" indent="-457200">
              <a:buFont typeface="+mj-lt"/>
              <a:buAutoNum type="arabicPeriod"/>
            </a:pPr>
            <a:r>
              <a:rPr lang="en-US" dirty="0" smtClean="0"/>
              <a:t>Copy of application made and given to Ministry Leader.</a:t>
            </a:r>
          </a:p>
          <a:p>
            <a:pPr lvl="1"/>
            <a:r>
              <a:rPr lang="en-US" dirty="0" smtClean="0"/>
              <a:t>Problem: Ministry Leader availability, application may be misplaced.</a:t>
            </a:r>
          </a:p>
          <a:p>
            <a:pPr marL="457200" indent="-457200">
              <a:buFont typeface="+mj-lt"/>
              <a:buAutoNum type="arabicPeriod"/>
            </a:pPr>
            <a:r>
              <a:rPr lang="en-US" dirty="0" smtClean="0"/>
              <a:t>Ministry Leader follows up with applicant.</a:t>
            </a:r>
          </a:p>
          <a:p>
            <a:pPr lvl="1"/>
            <a:r>
              <a:rPr lang="en-US" dirty="0" smtClean="0"/>
              <a:t>Problem: Timely ministry leader follow up, application may be misplaced.</a:t>
            </a:r>
          </a:p>
          <a:p>
            <a:pPr marL="457200" indent="-457200">
              <a:buFont typeface="+mj-lt"/>
              <a:buAutoNum type="arabicPeriod"/>
            </a:pPr>
            <a:r>
              <a:rPr lang="en-US" dirty="0" smtClean="0"/>
              <a:t>Ministry Leader returns paper copy to Volunteer Coordinator.</a:t>
            </a:r>
          </a:p>
          <a:p>
            <a:pPr lvl="1"/>
            <a:r>
              <a:rPr lang="en-US" dirty="0" smtClean="0"/>
              <a:t>Problem: Ministry Leader accountability.</a:t>
            </a:r>
          </a:p>
          <a:p>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18</a:t>
            </a:fld>
            <a:endParaRPr lang="en-US"/>
          </a:p>
        </p:txBody>
      </p:sp>
    </p:spTree>
    <p:extLst>
      <p:ext uri="{BB962C8B-B14F-4D97-AF65-F5344CB8AC3E}">
        <p14:creationId xmlns:p14="http://schemas.microsoft.com/office/powerpoint/2010/main" val="2027179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Track Application Progress </a:t>
            </a:r>
            <a:r>
              <a:rPr lang="en-US" baseline="0" dirty="0" smtClean="0"/>
              <a:t>- </a:t>
            </a:r>
            <a:r>
              <a:rPr lang="en-US" dirty="0" smtClean="0"/>
              <a:t>Track volunteer applications from the time they are turned in until the time the applicant is placed/not placed by a ministry leader.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Create Notifications - Ensure ministry leaders are notified of new applications in a timely manner.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Increase</a:t>
            </a:r>
            <a:r>
              <a:rPr lang="en-US" baseline="0" dirty="0" smtClean="0"/>
              <a:t> Application Accessibility for Staff - </a:t>
            </a:r>
            <a:r>
              <a:rPr lang="en-US" dirty="0" smtClean="0"/>
              <a:t>Allow the appropriate staff to access the status of applications being processed using MinistryPlatform.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Create Process</a:t>
            </a:r>
            <a:r>
              <a:rPr lang="en-US" baseline="0" dirty="0" smtClean="0"/>
              <a:t> Automation - </a:t>
            </a:r>
            <a:r>
              <a:rPr lang="en-US" dirty="0" smtClean="0"/>
              <a:t>Automate application</a:t>
            </a:r>
            <a:r>
              <a:rPr lang="en-US" baseline="0" dirty="0" smtClean="0"/>
              <a:t> </a:t>
            </a:r>
            <a:r>
              <a:rPr lang="en-US" dirty="0" smtClean="0"/>
              <a:t>requirements when an application is created,</a:t>
            </a:r>
            <a:r>
              <a:rPr lang="en-US" baseline="0" dirty="0" smtClean="0"/>
              <a:t> notify ML’s with email and task, notify applicants with an email, automatically create requirements and notes to leaders.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Ministry Leader Accountability - </a:t>
            </a:r>
            <a:r>
              <a:rPr lang="en-US" dirty="0" smtClean="0"/>
              <a:t>Keep ministry leaders accountable by notifying supervisors of neglected applications.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Reduce</a:t>
            </a:r>
            <a:r>
              <a:rPr lang="en-US" baseline="0" dirty="0" smtClean="0"/>
              <a:t> RMC Process Overhead - </a:t>
            </a:r>
            <a:r>
              <a:rPr lang="en-US" dirty="0" smtClean="0"/>
              <a:t>Reduce RMC’s overhead in following up with volunteer application references.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19</a:t>
            </a:fld>
            <a:endParaRPr lang="en-US"/>
          </a:p>
        </p:txBody>
      </p:sp>
    </p:spTree>
    <p:extLst>
      <p:ext uri="{BB962C8B-B14F-4D97-AF65-F5344CB8AC3E}">
        <p14:creationId xmlns:p14="http://schemas.microsoft.com/office/powerpoint/2010/main" val="3367193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When a new application is created, a SQL Server trigger will run that creates a list of requirements for the position.</a:t>
            </a:r>
          </a:p>
          <a:p>
            <a:r>
              <a:rPr lang="en-US" sz="1200" dirty="0" smtClean="0"/>
              <a:t>The ML has 14 days to make the initial contact with the applicant.</a:t>
            </a:r>
          </a:p>
          <a:p>
            <a:r>
              <a:rPr lang="en-US" sz="1200" dirty="0" smtClean="0"/>
              <a:t>The applicant has 45 days to complete the application process (photo submission, references, audition, interview) from the time the application is submitted.</a:t>
            </a:r>
          </a:p>
          <a:p>
            <a:r>
              <a:rPr lang="en-US" sz="1200" dirty="0" smtClean="0"/>
              <a:t>Reports are sent to supervisors on a weekly basis to ensure staff is following through on the 14 day and 45 day requirements.</a:t>
            </a:r>
            <a:endParaRPr lang="en-US" sz="1200" dirty="0"/>
          </a:p>
        </p:txBody>
      </p:sp>
      <p:sp>
        <p:nvSpPr>
          <p:cNvPr id="4" name="Slide Number Placeholder 3"/>
          <p:cNvSpPr>
            <a:spLocks noGrp="1"/>
          </p:cNvSpPr>
          <p:nvPr>
            <p:ph type="sldNum" sz="quarter" idx="10"/>
          </p:nvPr>
        </p:nvSpPr>
        <p:spPr/>
        <p:txBody>
          <a:bodyPr/>
          <a:lstStyle/>
          <a:p>
            <a:fld id="{2E0A52EA-49F0-4DE4-AC52-618E7D4798AD}" type="slidenum">
              <a:rPr lang="en-US" smtClean="0"/>
              <a:t>21</a:t>
            </a:fld>
            <a:endParaRPr lang="en-US"/>
          </a:p>
        </p:txBody>
      </p:sp>
    </p:spTree>
    <p:extLst>
      <p:ext uri="{BB962C8B-B14F-4D97-AF65-F5344CB8AC3E}">
        <p14:creationId xmlns:p14="http://schemas.microsoft.com/office/powerpoint/2010/main" val="1659603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a:t>
            </a:r>
            <a:r>
              <a:rPr lang="en-US" baseline="0" dirty="0" smtClean="0"/>
              <a:t> way - Someone tells me verbally or by email that they have a problem.</a:t>
            </a:r>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23</a:t>
            </a:fld>
            <a:endParaRPr lang="en-US"/>
          </a:p>
        </p:txBody>
      </p:sp>
    </p:spTree>
    <p:extLst>
      <p:ext uri="{BB962C8B-B14F-4D97-AF65-F5344CB8AC3E}">
        <p14:creationId xmlns:p14="http://schemas.microsoft.com/office/powerpoint/2010/main" val="849189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old way first.</a:t>
            </a:r>
          </a:p>
          <a:p>
            <a:r>
              <a:rPr lang="en-US" dirty="0" smtClean="0"/>
              <a:t>Simplify administration for HR staff.  Eliminate paper time off requests and replace the requests with electronic submissions.</a:t>
            </a:r>
          </a:p>
          <a:p>
            <a:r>
              <a:rPr lang="en-US" dirty="0" smtClean="0"/>
              <a:t>Replace paper time request routing with an MP process that routes requests electronically.</a:t>
            </a:r>
          </a:p>
          <a:p>
            <a:r>
              <a:rPr lang="en-US" dirty="0" smtClean="0"/>
              <a:t>Notify staff of request approvals/cancellations via automated email.</a:t>
            </a:r>
          </a:p>
          <a:p>
            <a:r>
              <a:rPr lang="en-US" dirty="0" smtClean="0"/>
              <a:t>Allow staff to view approved time of requests and vacation/sick hours remaining via reports.</a:t>
            </a:r>
          </a:p>
          <a:p>
            <a:r>
              <a:rPr lang="en-US" dirty="0" smtClean="0"/>
              <a:t>Allow staff to view a time off schedule using the Time Off page calendar view and using a time off schedule report.</a:t>
            </a:r>
          </a:p>
          <a:p>
            <a:r>
              <a:rPr lang="en-US" dirty="0" smtClean="0"/>
              <a:t>Ensure time off process integrity by preventing users from falsifying time off information.</a:t>
            </a:r>
          </a:p>
          <a:p>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24</a:t>
            </a:fld>
            <a:endParaRPr lang="en-US"/>
          </a:p>
        </p:txBody>
      </p:sp>
    </p:spTree>
    <p:extLst>
      <p:ext uri="{BB962C8B-B14F-4D97-AF65-F5344CB8AC3E}">
        <p14:creationId xmlns:p14="http://schemas.microsoft.com/office/powerpoint/2010/main" val="1128948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 – Write everything</a:t>
            </a:r>
            <a:r>
              <a:rPr lang="en-US" baseline="0" dirty="0" smtClean="0"/>
              <a:t> out, do a lot of research and interview your staff and make goals.  Confirm your plan with staff and leadership before implementation.</a:t>
            </a:r>
          </a:p>
          <a:p>
            <a:r>
              <a:rPr lang="en-US" baseline="0" dirty="0" smtClean="0"/>
              <a:t>Naming convention – Use names for objects (tables, reports, stored procedures) to distinguish objects you create from MP objects.</a:t>
            </a:r>
          </a:p>
          <a:p>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27</a:t>
            </a:fld>
            <a:endParaRPr lang="en-US"/>
          </a:p>
        </p:txBody>
      </p:sp>
    </p:spTree>
    <p:extLst>
      <p:ext uri="{BB962C8B-B14F-4D97-AF65-F5344CB8AC3E}">
        <p14:creationId xmlns:p14="http://schemas.microsoft.com/office/powerpoint/2010/main" val="308920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is broken into two sections.  One, show (in principle) how to “connect the dots” between SQL Server and MP and then show you a demonstration using pages on our sandbox system</a:t>
            </a:r>
            <a:r>
              <a:rPr lang="en-US" baseline="0" dirty="0" smtClean="0"/>
              <a:t>.  This is a very high level overview of the extension process.  This is not a step by step tutorial on how to create objects.</a:t>
            </a:r>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2</a:t>
            </a:fld>
            <a:endParaRPr lang="en-US"/>
          </a:p>
        </p:txBody>
      </p:sp>
    </p:spTree>
    <p:extLst>
      <p:ext uri="{BB962C8B-B14F-4D97-AF65-F5344CB8AC3E}">
        <p14:creationId xmlns:p14="http://schemas.microsoft.com/office/powerpoint/2010/main" val="283502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be showing you with screenshots the objects that</a:t>
            </a:r>
            <a:r>
              <a:rPr lang="en-US" baseline="0" dirty="0" smtClean="0"/>
              <a:t> need to be created and configured in both SQL Server and in MP, but I will not be demonstrating how to do this.</a:t>
            </a:r>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3</a:t>
            </a:fld>
            <a:endParaRPr lang="en-US"/>
          </a:p>
        </p:txBody>
      </p:sp>
    </p:spTree>
    <p:extLst>
      <p:ext uri="{BB962C8B-B14F-4D97-AF65-F5344CB8AC3E}">
        <p14:creationId xmlns:p14="http://schemas.microsoft.com/office/powerpoint/2010/main" val="123200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MP’s open architecture database format allows you to create custom tables and fields in your database without impacting MinistryPlatform upgrades and customizations</a:t>
            </a:r>
            <a:r>
              <a:rPr lang="en-US" dirty="0" smtClean="0"/>
              <a:t>.  An extension is NOT</a:t>
            </a:r>
            <a:r>
              <a:rPr lang="en-US" baseline="0" dirty="0" smtClean="0"/>
              <a:t> creating a views, processes, view notifications.  In other words, it’s not creating something new outside of the system setup area.</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When editing existing</a:t>
            </a:r>
            <a:r>
              <a:rPr lang="en-US" baseline="0" dirty="0" smtClean="0"/>
              <a:t> fields, never change the field name or datatype without first consulting with MP support.  </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Programming</a:t>
            </a:r>
            <a:r>
              <a:rPr lang="en-US" baseline="0" dirty="0" smtClean="0"/>
              <a:t> exception - C</a:t>
            </a:r>
            <a:r>
              <a:rPr lang="en-US" dirty="0" smtClean="0"/>
              <a:t>reating reports (knowledge of SQL is required for the dataset(s) on which your report is based.</a:t>
            </a:r>
          </a:p>
          <a:p>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4</a:t>
            </a:fld>
            <a:endParaRPr lang="en-US"/>
          </a:p>
        </p:txBody>
      </p:sp>
    </p:spTree>
    <p:extLst>
      <p:ext uri="{BB962C8B-B14F-4D97-AF65-F5344CB8AC3E}">
        <p14:creationId xmlns:p14="http://schemas.microsoft.com/office/powerpoint/2010/main" val="206195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a:t>
            </a:r>
            <a:r>
              <a:rPr lang="en-US" baseline="0" dirty="0" smtClean="0"/>
              <a:t> documentation – List goals, new data structures, new MP objects (pages, subpages, views, reports, etc.</a:t>
            </a:r>
          </a:p>
          <a:p>
            <a:endParaRPr lang="en-US" baseline="0" dirty="0" smtClean="0"/>
          </a:p>
          <a:p>
            <a:r>
              <a:rPr lang="en-US" baseline="0" dirty="0" smtClean="0"/>
              <a:t>Be absolutely sure you know how to backup and restore your SQL Server database before you make any changes!!!!</a:t>
            </a:r>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5</a:t>
            </a:fld>
            <a:endParaRPr lang="en-US"/>
          </a:p>
        </p:txBody>
      </p:sp>
    </p:spTree>
    <p:extLst>
      <p:ext uri="{BB962C8B-B14F-4D97-AF65-F5344CB8AC3E}">
        <p14:creationId xmlns:p14="http://schemas.microsoft.com/office/powerpoint/2010/main" val="268540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steps listed here are very general.  There are many</a:t>
            </a:r>
            <a:r>
              <a:rPr lang="en-US" baseline="0" dirty="0" smtClean="0"/>
              <a:t> things you need to know when creating tables, relationships, how to configure each page.</a:t>
            </a:r>
          </a:p>
          <a:p>
            <a:endParaRPr lang="en-US" baseline="0" dirty="0" smtClean="0"/>
          </a:p>
          <a:p>
            <a:r>
              <a:rPr lang="en-US" baseline="0" dirty="0" smtClean="0"/>
              <a:t>You may need to refresh your browser’s cache for new pages/page sections to display in MP.</a:t>
            </a:r>
          </a:p>
          <a:p>
            <a:endParaRPr lang="en-US" baseline="0" dirty="0" smtClean="0"/>
          </a:p>
          <a:p>
            <a:r>
              <a:rPr lang="en-US" baseline="0" dirty="0" smtClean="0"/>
              <a:t>Don’t forget to add the new page to a security role!  Otherwise, it won’t show up.</a:t>
            </a:r>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7</a:t>
            </a:fld>
            <a:endParaRPr lang="en-US"/>
          </a:p>
        </p:txBody>
      </p:sp>
    </p:spTree>
    <p:extLst>
      <p:ext uri="{BB962C8B-B14F-4D97-AF65-F5344CB8AC3E}">
        <p14:creationId xmlns:p14="http://schemas.microsoft.com/office/powerpoint/2010/main" val="1035858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Screenshots</a:t>
            </a:r>
            <a:r>
              <a:rPr lang="en-US" baseline="0" dirty="0" smtClean="0"/>
              <a:t> to show how to connect the dots.</a:t>
            </a:r>
          </a:p>
          <a:p>
            <a:endParaRPr lang="en-US" baseline="0" dirty="0" smtClean="0"/>
          </a:p>
          <a:p>
            <a:r>
              <a:rPr lang="en-US" baseline="0" dirty="0" smtClean="0"/>
              <a:t>There are special items to note when you’re creating pages (primary key fields, the field datatypes, naming conventions, creating your relationships correctly, etc.)</a:t>
            </a:r>
          </a:p>
          <a:p>
            <a:endParaRPr lang="en-US" baseline="0" dirty="0" smtClean="0"/>
          </a:p>
          <a:p>
            <a:r>
              <a:rPr lang="en-US" baseline="0" dirty="0" smtClean="0"/>
              <a:t>Note: When naming tables, it is VERY IMPORTANT that you name your tables with some prefix that distinguishes tables your church creates vs. what has been created by MP.  There are approximately 250 tables MP uses and you don’t want to make it hard to find your tables!!!</a:t>
            </a:r>
          </a:p>
          <a:p>
            <a:endParaRPr lang="en-US" baseline="0" dirty="0" smtClean="0"/>
          </a:p>
          <a:p>
            <a:r>
              <a:rPr lang="en-US" baseline="0" dirty="0" smtClean="0"/>
              <a:t>What I do want you to notes is the names of the tables and names of the PK’s for each table.</a:t>
            </a:r>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8</a:t>
            </a:fld>
            <a:endParaRPr lang="en-US"/>
          </a:p>
        </p:txBody>
      </p:sp>
    </p:spTree>
    <p:extLst>
      <p:ext uri="{BB962C8B-B14F-4D97-AF65-F5344CB8AC3E}">
        <p14:creationId xmlns:p14="http://schemas.microsoft.com/office/powerpoint/2010/main" val="253914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don’t have enough time to discuss report creation in any detail in this session.  Please see the link for more info.</a:t>
            </a:r>
          </a:p>
          <a:p>
            <a:endParaRPr lang="en-US" baseline="0" dirty="0" smtClean="0"/>
          </a:p>
          <a:p>
            <a:r>
              <a:rPr lang="en-US" baseline="0" dirty="0" smtClean="0"/>
              <a:t>SSRS – This web app is used to MANAGE your reports (name them, categorize them, set up report subscriptions, rename them, assign permissions to them).</a:t>
            </a:r>
          </a:p>
          <a:p>
            <a:r>
              <a:rPr lang="en-US" baseline="0" dirty="0" smtClean="0"/>
              <a:t>Visual Studio/Report Builder – Used to CREATE/MODIFY reports.</a:t>
            </a:r>
          </a:p>
          <a:p>
            <a:endParaRPr lang="en-US" baseline="0" dirty="0" smtClean="0"/>
          </a:p>
          <a:p>
            <a:r>
              <a:rPr lang="en-US" b="1" baseline="0" dirty="0" smtClean="0"/>
              <a:t>Note</a:t>
            </a:r>
            <a:r>
              <a:rPr lang="en-US" baseline="0" dirty="0" smtClean="0"/>
              <a:t>: When creating a report, you MUST use a stored procedure to create a dataset for your report because when interacting with MP data, MP will pass three important parameters, </a:t>
            </a:r>
            <a:r>
              <a:rPr lang="en-US" baseline="0" dirty="0" err="1" smtClean="0"/>
              <a:t>DomainID</a:t>
            </a:r>
            <a:r>
              <a:rPr lang="en-US" baseline="0" dirty="0" smtClean="0"/>
              <a:t>, </a:t>
            </a:r>
            <a:r>
              <a:rPr lang="en-US" baseline="0" dirty="0" err="1" smtClean="0"/>
              <a:t>PageID</a:t>
            </a:r>
            <a:r>
              <a:rPr lang="en-US" baseline="0" dirty="0" smtClean="0"/>
              <a:t> and </a:t>
            </a:r>
            <a:r>
              <a:rPr lang="en-US" baseline="0" dirty="0" err="1" smtClean="0"/>
              <a:t>UserID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13</a:t>
            </a:fld>
            <a:endParaRPr lang="en-US"/>
          </a:p>
        </p:txBody>
      </p:sp>
    </p:spTree>
    <p:extLst>
      <p:ext uri="{BB962C8B-B14F-4D97-AF65-F5344CB8AC3E}">
        <p14:creationId xmlns:p14="http://schemas.microsoft.com/office/powerpoint/2010/main" val="396007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A52EA-49F0-4DE4-AC52-618E7D4798AD}" type="slidenum">
              <a:rPr lang="en-US" smtClean="0"/>
              <a:t>14</a:t>
            </a:fld>
            <a:endParaRPr lang="en-US"/>
          </a:p>
        </p:txBody>
      </p:sp>
    </p:spTree>
    <p:extLst>
      <p:ext uri="{BB962C8B-B14F-4D97-AF65-F5344CB8AC3E}">
        <p14:creationId xmlns:p14="http://schemas.microsoft.com/office/powerpoint/2010/main" val="422441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5/8/18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5/8/18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5/8/18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5/8/18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5/8/18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5/8/18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thinkministry.com/kb/ministryplatform/extending/writing-repor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ttp@rmcalvary.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thinkministry.com/kb/ministryplatform/sandbox/" TargetMode="Externa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wmf"/><Relationship Id="rId5" Type="http://schemas.openxmlformats.org/officeDocument/2006/relationships/package" Target="../embeddings/Microsoft_Word_Document2.docx"/><Relationship Id="rId6"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98140"/>
            <a:ext cx="8825658" cy="3329581"/>
          </a:xfrm>
        </p:spPr>
        <p:txBody>
          <a:bodyPr/>
          <a:lstStyle/>
          <a:p>
            <a:r>
              <a:rPr lang="en-US" b="1" dirty="0" smtClean="0">
                <a:latin typeface="Calibri" panose="020F0502020204030204" pitchFamily="34" charset="0"/>
                <a:ea typeface="Calibri" panose="020F0502020204030204" pitchFamily="34" charset="0"/>
              </a:rPr>
              <a:t>Examples of Extending MinistryPlatform</a:t>
            </a:r>
            <a:endParaRPr lang="en-US" dirty="0"/>
          </a:p>
        </p:txBody>
      </p:sp>
      <p:sp>
        <p:nvSpPr>
          <p:cNvPr id="3" name="Subtitle 2"/>
          <p:cNvSpPr>
            <a:spLocks noGrp="1"/>
          </p:cNvSpPr>
          <p:nvPr>
            <p:ph type="subTitle" idx="1"/>
          </p:nvPr>
        </p:nvSpPr>
        <p:spPr>
          <a:xfrm>
            <a:off x="1154954" y="4299952"/>
            <a:ext cx="8515028" cy="506718"/>
          </a:xfrm>
        </p:spPr>
        <p:txBody>
          <a:bodyPr>
            <a:normAutofit/>
          </a:bodyPr>
          <a:lstStyle/>
          <a:p>
            <a:r>
              <a:rPr lang="en-US" sz="2400" b="1" dirty="0" smtClean="0"/>
              <a:t>Manage your ministry using MP extensions</a:t>
            </a:r>
          </a:p>
          <a:p>
            <a:endParaRPr lang="en-US" dirty="0"/>
          </a:p>
        </p:txBody>
      </p:sp>
      <p:sp>
        <p:nvSpPr>
          <p:cNvPr id="4" name="TextBox 3"/>
          <p:cNvSpPr txBox="1"/>
          <p:nvPr/>
        </p:nvSpPr>
        <p:spPr>
          <a:xfrm>
            <a:off x="1154954" y="5235547"/>
            <a:ext cx="3150009" cy="923330"/>
          </a:xfrm>
          <a:prstGeom prst="rect">
            <a:avLst/>
          </a:prstGeom>
          <a:noFill/>
        </p:spPr>
        <p:txBody>
          <a:bodyPr wrap="square" rtlCol="0">
            <a:spAutoFit/>
          </a:bodyPr>
          <a:lstStyle/>
          <a:p>
            <a:r>
              <a:rPr lang="en-US" b="1" dirty="0" smtClean="0"/>
              <a:t>Matt Patterson</a:t>
            </a:r>
          </a:p>
          <a:p>
            <a:r>
              <a:rPr lang="en-US" b="1" dirty="0" smtClean="0"/>
              <a:t>Rocky Mountain Calvary</a:t>
            </a:r>
          </a:p>
          <a:p>
            <a:r>
              <a:rPr lang="en-US" b="1" dirty="0" smtClean="0"/>
              <a:t>Colorado Springs, CO</a:t>
            </a:r>
            <a:endParaRPr lang="en-US" b="1" dirty="0"/>
          </a:p>
        </p:txBody>
      </p:sp>
    </p:spTree>
    <p:extLst>
      <p:ext uri="{BB962C8B-B14F-4D97-AF65-F5344CB8AC3E}">
        <p14:creationId xmlns:p14="http://schemas.microsoft.com/office/powerpoint/2010/main" val="3391380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New Subpages</a:t>
            </a:r>
            <a:endParaRPr lang="en-US" dirty="0"/>
          </a:p>
        </p:txBody>
      </p:sp>
      <p:sp>
        <p:nvSpPr>
          <p:cNvPr id="3" name="Content Placeholder 2"/>
          <p:cNvSpPr>
            <a:spLocks noGrp="1"/>
          </p:cNvSpPr>
          <p:nvPr>
            <p:ph idx="1"/>
          </p:nvPr>
        </p:nvSpPr>
        <p:spPr>
          <a:xfrm>
            <a:off x="1103312" y="1485362"/>
            <a:ext cx="8946541" cy="2319384"/>
          </a:xfrm>
        </p:spPr>
        <p:txBody>
          <a:bodyPr/>
          <a:lstStyle/>
          <a:p>
            <a:pPr marL="0" indent="0">
              <a:buNone/>
            </a:pPr>
            <a:r>
              <a:rPr lang="en-US" b="1" dirty="0" smtClean="0"/>
              <a:t>Steps to Creating Subpages</a:t>
            </a:r>
          </a:p>
          <a:p>
            <a:pPr marL="457200" indent="-457200">
              <a:buFont typeface="+mj-lt"/>
              <a:buAutoNum type="arabicPeriod"/>
            </a:pPr>
            <a:r>
              <a:rPr lang="en-US" dirty="0" smtClean="0"/>
              <a:t>A subpage is just a child table related to a parent table is SQL Server.  Configured in MP’s Set Up area.  Create a new subpage that points to the page.</a:t>
            </a:r>
          </a:p>
          <a:p>
            <a:pPr marL="457200" indent="-457200">
              <a:buFont typeface="+mj-lt"/>
              <a:buAutoNum type="arabicPeriod"/>
            </a:pPr>
            <a:r>
              <a:rPr lang="en-US" dirty="0" smtClean="0"/>
              <a:t>A subpage must be directly related to the page it is on.  There cannot be a table between the page table and subpage table.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4309" y="3979258"/>
            <a:ext cx="4833517" cy="11882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309" y="5233524"/>
            <a:ext cx="4833516" cy="1188265"/>
          </a:xfrm>
          <a:prstGeom prst="rect">
            <a:avLst/>
          </a:prstGeom>
        </p:spPr>
      </p:pic>
    </p:spTree>
    <p:extLst>
      <p:ext uri="{BB962C8B-B14F-4D97-AF65-F5344CB8AC3E}">
        <p14:creationId xmlns:p14="http://schemas.microsoft.com/office/powerpoint/2010/main" val="2868285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3116"/>
          </a:xfrm>
        </p:spPr>
        <p:txBody>
          <a:bodyPr/>
          <a:lstStyle/>
          <a:p>
            <a:r>
              <a:rPr lang="en-US" dirty="0" smtClean="0"/>
              <a:t>New Subpage Setup</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7598" y="1439914"/>
            <a:ext cx="5720374" cy="5144784"/>
          </a:xfrm>
        </p:spPr>
      </p:pic>
    </p:spTree>
    <p:extLst>
      <p:ext uri="{BB962C8B-B14F-4D97-AF65-F5344CB8AC3E}">
        <p14:creationId xmlns:p14="http://schemas.microsoft.com/office/powerpoint/2010/main" val="1787731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3116"/>
          </a:xfrm>
        </p:spPr>
        <p:txBody>
          <a:bodyPr/>
          <a:lstStyle/>
          <a:p>
            <a:r>
              <a:rPr lang="en-US" dirty="0" smtClean="0"/>
              <a:t>New Subpage Example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5059" y="1355833"/>
            <a:ext cx="6357207" cy="5192111"/>
          </a:xfrm>
        </p:spPr>
      </p:pic>
    </p:spTree>
    <p:extLst>
      <p:ext uri="{BB962C8B-B14F-4D97-AF65-F5344CB8AC3E}">
        <p14:creationId xmlns:p14="http://schemas.microsoft.com/office/powerpoint/2010/main" val="2094110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New Reports</a:t>
            </a:r>
            <a:endParaRPr lang="en-US" dirty="0"/>
          </a:p>
        </p:txBody>
      </p:sp>
      <p:sp>
        <p:nvSpPr>
          <p:cNvPr id="3" name="Content Placeholder 2"/>
          <p:cNvSpPr>
            <a:spLocks noGrp="1"/>
          </p:cNvSpPr>
          <p:nvPr>
            <p:ph idx="1"/>
          </p:nvPr>
        </p:nvSpPr>
        <p:spPr>
          <a:xfrm>
            <a:off x="1103312" y="1400176"/>
            <a:ext cx="8946541" cy="4848224"/>
          </a:xfrm>
        </p:spPr>
        <p:txBody>
          <a:bodyPr>
            <a:normAutofit/>
          </a:bodyPr>
          <a:lstStyle/>
          <a:p>
            <a:pPr marL="0" indent="0">
              <a:buNone/>
            </a:pPr>
            <a:r>
              <a:rPr lang="en-US" b="1" dirty="0" smtClean="0"/>
              <a:t>Steps to Creating Reports</a:t>
            </a:r>
          </a:p>
          <a:p>
            <a:pPr marL="457200" indent="-457200">
              <a:buFont typeface="+mj-lt"/>
              <a:buAutoNum type="arabicPeriod"/>
            </a:pPr>
            <a:r>
              <a:rPr lang="en-US" dirty="0" smtClean="0"/>
              <a:t>Install/configure </a:t>
            </a:r>
            <a:r>
              <a:rPr lang="en-US" b="1" dirty="0" smtClean="0"/>
              <a:t>SQL Server Reporting Services </a:t>
            </a:r>
            <a:r>
              <a:rPr lang="en-US" dirty="0" smtClean="0"/>
              <a:t>(</a:t>
            </a:r>
            <a:r>
              <a:rPr lang="en-US" b="1" dirty="0" smtClean="0"/>
              <a:t>SRSS</a:t>
            </a:r>
            <a:r>
              <a:rPr lang="en-US" dirty="0" smtClean="0"/>
              <a:t>).</a:t>
            </a:r>
          </a:p>
          <a:p>
            <a:pPr marL="457200" indent="-457200">
              <a:buFont typeface="+mj-lt"/>
              <a:buAutoNum type="arabicPeriod"/>
            </a:pPr>
            <a:r>
              <a:rPr lang="en-US" dirty="0" smtClean="0"/>
              <a:t>Create report using </a:t>
            </a:r>
            <a:r>
              <a:rPr lang="en-US" b="1" dirty="0" smtClean="0"/>
              <a:t>Visual Studio </a:t>
            </a:r>
            <a:r>
              <a:rPr lang="en-US" dirty="0" smtClean="0"/>
              <a:t>or </a:t>
            </a:r>
            <a:r>
              <a:rPr lang="en-US" b="1" dirty="0" smtClean="0"/>
              <a:t>Report Builder</a:t>
            </a:r>
            <a:r>
              <a:rPr lang="en-US" dirty="0" smtClean="0"/>
              <a:t>.</a:t>
            </a:r>
          </a:p>
          <a:p>
            <a:pPr marL="457200" indent="-457200">
              <a:buFont typeface="+mj-lt"/>
              <a:buAutoNum type="arabicPeriod"/>
            </a:pPr>
            <a:r>
              <a:rPr lang="en-US" dirty="0"/>
              <a:t>In MP’s </a:t>
            </a:r>
            <a:r>
              <a:rPr lang="en-US" dirty="0" smtClean="0"/>
              <a:t>System </a:t>
            </a:r>
            <a:r>
              <a:rPr lang="en-US" dirty="0"/>
              <a:t>Setup area, </a:t>
            </a:r>
            <a:r>
              <a:rPr lang="en-US" dirty="0" smtClean="0"/>
              <a:t>go the </a:t>
            </a:r>
            <a:r>
              <a:rPr lang="en-US" b="1" dirty="0" smtClean="0"/>
              <a:t>Reports</a:t>
            </a:r>
            <a:r>
              <a:rPr lang="en-US" dirty="0" smtClean="0"/>
              <a:t> page and create a new report that points to the new report.</a:t>
            </a:r>
          </a:p>
          <a:p>
            <a:pPr marL="457200" indent="-457200">
              <a:buFont typeface="+mj-lt"/>
              <a:buAutoNum type="arabicPeriod"/>
            </a:pPr>
            <a:r>
              <a:rPr lang="en-US" dirty="0" smtClean="0"/>
              <a:t>Add the report to a page.</a:t>
            </a:r>
          </a:p>
          <a:p>
            <a:pPr marL="457200" indent="-457200">
              <a:buFont typeface="+mj-lt"/>
              <a:buAutoNum type="arabicPeriod"/>
            </a:pPr>
            <a:r>
              <a:rPr lang="en-US" dirty="0" smtClean="0"/>
              <a:t>In </a:t>
            </a:r>
            <a:r>
              <a:rPr lang="en-US" b="1" dirty="0" smtClean="0"/>
              <a:t>Administration</a:t>
            </a:r>
            <a:r>
              <a:rPr lang="en-US" dirty="0" smtClean="0"/>
              <a:t> section, go to the </a:t>
            </a:r>
            <a:r>
              <a:rPr lang="en-US" b="1" dirty="0" smtClean="0"/>
              <a:t>Security Roles </a:t>
            </a:r>
            <a:r>
              <a:rPr lang="en-US" dirty="0" smtClean="0"/>
              <a:t>page to assign permissions for the report to a role.</a:t>
            </a:r>
          </a:p>
          <a:p>
            <a:pPr marL="0" indent="0">
              <a:buNone/>
            </a:pPr>
            <a:endParaRPr lang="en-US" dirty="0"/>
          </a:p>
          <a:p>
            <a:pPr marL="0" indent="0">
              <a:buNone/>
            </a:pPr>
            <a:r>
              <a:rPr lang="en-US" dirty="0" smtClean="0"/>
              <a:t>For </a:t>
            </a:r>
            <a:r>
              <a:rPr lang="en-US" dirty="0"/>
              <a:t>more info: </a:t>
            </a:r>
            <a:r>
              <a:rPr lang="en-US" dirty="0">
                <a:hlinkClick r:id="rId3"/>
              </a:rPr>
              <a:t>http://www.thinkministry.com/kb/ministryplatform/extending/writing-reports</a:t>
            </a:r>
            <a:r>
              <a:rPr lang="en-US" dirty="0" smtClean="0">
                <a:hlinkClick r:id="rId3"/>
              </a:rPr>
              <a:t>/</a:t>
            </a:r>
            <a:r>
              <a:rPr lang="en-US" dirty="0" smtClean="0"/>
              <a:t> </a:t>
            </a:r>
            <a:endParaRPr lang="en-US" dirty="0"/>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86171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Reporting Services (SSRS)</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160" y="2019300"/>
            <a:ext cx="11719491" cy="2209799"/>
          </a:xfrm>
        </p:spPr>
      </p:pic>
      <p:sp>
        <p:nvSpPr>
          <p:cNvPr id="10" name="TextBox 9"/>
          <p:cNvSpPr txBox="1"/>
          <p:nvPr/>
        </p:nvSpPr>
        <p:spPr>
          <a:xfrm>
            <a:off x="1504950" y="4638674"/>
            <a:ext cx="9048750" cy="461665"/>
          </a:xfrm>
          <a:prstGeom prst="rect">
            <a:avLst/>
          </a:prstGeom>
          <a:noFill/>
        </p:spPr>
        <p:txBody>
          <a:bodyPr wrap="square" rtlCol="0">
            <a:spAutoFit/>
          </a:bodyPr>
          <a:lstStyle/>
          <a:p>
            <a:r>
              <a:rPr lang="en-US" sz="2400" dirty="0" smtClean="0"/>
              <a:t>Default SSRS Home Folder: </a:t>
            </a:r>
            <a:r>
              <a:rPr lang="en-US" sz="2400" b="1" dirty="0" smtClean="0"/>
              <a:t>http://ComputerName/Reports</a:t>
            </a:r>
            <a:endParaRPr lang="en-US" sz="2400" b="1" dirty="0"/>
          </a:p>
        </p:txBody>
      </p:sp>
    </p:spTree>
    <p:extLst>
      <p:ext uri="{BB962C8B-B14F-4D97-AF65-F5344CB8AC3E}">
        <p14:creationId xmlns:p14="http://schemas.microsoft.com/office/powerpoint/2010/main" val="3727310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Reporting Services (SSRS)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405" y="1933575"/>
            <a:ext cx="11784966" cy="3829050"/>
          </a:xfrm>
        </p:spPr>
      </p:pic>
      <p:sp>
        <p:nvSpPr>
          <p:cNvPr id="11" name="TextBox 10"/>
          <p:cNvSpPr txBox="1"/>
          <p:nvPr/>
        </p:nvSpPr>
        <p:spPr>
          <a:xfrm>
            <a:off x="1017586" y="6067424"/>
            <a:ext cx="9519023" cy="461665"/>
          </a:xfrm>
          <a:prstGeom prst="rect">
            <a:avLst/>
          </a:prstGeom>
          <a:noFill/>
        </p:spPr>
        <p:txBody>
          <a:bodyPr wrap="square" rtlCol="0">
            <a:spAutoFit/>
          </a:bodyPr>
          <a:lstStyle/>
          <a:p>
            <a:r>
              <a:rPr lang="en-US" sz="2400" dirty="0" smtClean="0"/>
              <a:t>Report Path: </a:t>
            </a:r>
            <a:r>
              <a:rPr lang="en-US" sz="2400" b="1" dirty="0" smtClean="0"/>
              <a:t>/</a:t>
            </a:r>
            <a:r>
              <a:rPr lang="en-US" sz="2400" b="1" dirty="0" err="1" smtClean="0"/>
              <a:t>RMC_Reports</a:t>
            </a:r>
            <a:r>
              <a:rPr lang="en-US" sz="2400" b="1" dirty="0" smtClean="0"/>
              <a:t>/Premarital/</a:t>
            </a:r>
            <a:r>
              <a:rPr lang="en-US" sz="2400" b="1" dirty="0" err="1" smtClean="0"/>
              <a:t>RMC_PM_Questionnaire</a:t>
            </a:r>
            <a:endParaRPr lang="en-US" sz="2400" b="1" dirty="0"/>
          </a:p>
        </p:txBody>
      </p:sp>
    </p:spTree>
    <p:extLst>
      <p:ext uri="{BB962C8B-B14F-4D97-AF65-F5344CB8AC3E}">
        <p14:creationId xmlns:p14="http://schemas.microsoft.com/office/powerpoint/2010/main" val="1170315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Report Setup – Make Available to MP</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3849" y="1429407"/>
            <a:ext cx="8543072" cy="5013435"/>
          </a:xfrm>
        </p:spPr>
      </p:pic>
    </p:spTree>
    <p:extLst>
      <p:ext uri="{BB962C8B-B14F-4D97-AF65-F5344CB8AC3E}">
        <p14:creationId xmlns:p14="http://schemas.microsoft.com/office/powerpoint/2010/main" val="2791074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Setup – Assign Permissions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5025" y="1152983"/>
            <a:ext cx="6686550" cy="5674770"/>
          </a:xfrm>
        </p:spPr>
      </p:pic>
    </p:spTree>
    <p:extLst>
      <p:ext uri="{BB962C8B-B14F-4D97-AF65-F5344CB8AC3E}">
        <p14:creationId xmlns:p14="http://schemas.microsoft.com/office/powerpoint/2010/main" val="2457353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Applications –</a:t>
            </a:r>
            <a:br>
              <a:rPr lang="en-US" dirty="0" smtClean="0"/>
            </a:br>
            <a:r>
              <a:rPr lang="en-US" dirty="0" smtClean="0"/>
              <a:t>Old/Paper Method</a:t>
            </a:r>
            <a:endParaRPr lang="en-US" dirty="0"/>
          </a:p>
        </p:txBody>
      </p:sp>
      <p:sp>
        <p:nvSpPr>
          <p:cNvPr id="3" name="Content Placeholder 2"/>
          <p:cNvSpPr>
            <a:spLocks noGrp="1"/>
          </p:cNvSpPr>
          <p:nvPr>
            <p:ph idx="1"/>
          </p:nvPr>
        </p:nvSpPr>
        <p:spPr>
          <a:xfrm>
            <a:off x="1103312" y="2352014"/>
            <a:ext cx="8946541" cy="3813261"/>
          </a:xfrm>
        </p:spPr>
        <p:txBody>
          <a:bodyPr>
            <a:normAutofit/>
          </a:bodyPr>
          <a:lstStyle/>
          <a:p>
            <a:pPr marL="457200" indent="-457200">
              <a:buFont typeface="+mj-lt"/>
              <a:buAutoNum type="arabicPeriod"/>
            </a:pPr>
            <a:r>
              <a:rPr lang="en-US" sz="2800" dirty="0" smtClean="0"/>
              <a:t>Paper application </a:t>
            </a:r>
            <a:r>
              <a:rPr lang="en-US" sz="2800" dirty="0" smtClean="0"/>
              <a:t>given </a:t>
            </a:r>
            <a:r>
              <a:rPr lang="en-US" sz="2800" dirty="0" smtClean="0"/>
              <a:t>to Volunteer Coordinator</a:t>
            </a:r>
          </a:p>
          <a:p>
            <a:pPr marL="457200" indent="-457200">
              <a:buFont typeface="+mj-lt"/>
              <a:buAutoNum type="arabicPeriod"/>
            </a:pPr>
            <a:r>
              <a:rPr lang="en-US" sz="2800" dirty="0" smtClean="0"/>
              <a:t>Volunteer Coordinator follows up on </a:t>
            </a:r>
            <a:r>
              <a:rPr lang="en-US" sz="2800" dirty="0" smtClean="0"/>
              <a:t>references</a:t>
            </a:r>
            <a:endParaRPr lang="en-US" sz="2800" dirty="0" smtClean="0"/>
          </a:p>
          <a:p>
            <a:pPr marL="457200" indent="-457200">
              <a:buFont typeface="+mj-lt"/>
              <a:buAutoNum type="arabicPeriod"/>
            </a:pPr>
            <a:r>
              <a:rPr lang="en-US" sz="2800" dirty="0" smtClean="0"/>
              <a:t>Copy </a:t>
            </a:r>
            <a:r>
              <a:rPr lang="en-US" sz="2800" dirty="0" smtClean="0"/>
              <a:t>of application </a:t>
            </a:r>
            <a:r>
              <a:rPr lang="en-US" sz="2800" dirty="0" smtClean="0"/>
              <a:t>given </a:t>
            </a:r>
            <a:r>
              <a:rPr lang="en-US" sz="2800" dirty="0" smtClean="0"/>
              <a:t>to Ministry </a:t>
            </a:r>
            <a:r>
              <a:rPr lang="en-US" sz="2800" dirty="0" smtClean="0"/>
              <a:t>Leader</a:t>
            </a:r>
            <a:endParaRPr lang="en-US" sz="2800" dirty="0" smtClean="0"/>
          </a:p>
          <a:p>
            <a:pPr marL="457200" indent="-457200">
              <a:buFont typeface="+mj-lt"/>
              <a:buAutoNum type="arabicPeriod"/>
            </a:pPr>
            <a:r>
              <a:rPr lang="en-US" sz="2800" dirty="0" smtClean="0"/>
              <a:t>Ministry </a:t>
            </a:r>
            <a:r>
              <a:rPr lang="en-US" sz="2800" dirty="0" smtClean="0"/>
              <a:t>Leader follows up with </a:t>
            </a:r>
            <a:r>
              <a:rPr lang="en-US" sz="2800" dirty="0" smtClean="0"/>
              <a:t>applicant</a:t>
            </a:r>
            <a:endParaRPr lang="en-US" sz="2800" dirty="0" smtClean="0"/>
          </a:p>
          <a:p>
            <a:pPr marL="457200" indent="-457200">
              <a:buFont typeface="+mj-lt"/>
              <a:buAutoNum type="arabicPeriod"/>
            </a:pPr>
            <a:r>
              <a:rPr lang="en-US" sz="2800" dirty="0" smtClean="0"/>
              <a:t>Ministry </a:t>
            </a:r>
            <a:r>
              <a:rPr lang="en-US" sz="2800" dirty="0" smtClean="0"/>
              <a:t>Leader returns paper copy to Volunteer </a:t>
            </a:r>
            <a:r>
              <a:rPr lang="en-US" sz="2800" dirty="0" smtClean="0"/>
              <a:t>Coordinator</a:t>
            </a:r>
            <a:endParaRPr lang="en-US" sz="2800" dirty="0" smtClean="0"/>
          </a:p>
        </p:txBody>
      </p:sp>
    </p:spTree>
    <p:extLst>
      <p:ext uri="{BB962C8B-B14F-4D97-AF65-F5344CB8AC3E}">
        <p14:creationId xmlns:p14="http://schemas.microsoft.com/office/powerpoint/2010/main" val="359397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Applications - Goals</a:t>
            </a:r>
            <a:endParaRPr lang="en-US" dirty="0"/>
          </a:p>
        </p:txBody>
      </p:sp>
      <p:sp>
        <p:nvSpPr>
          <p:cNvPr id="3" name="Content Placeholder 2"/>
          <p:cNvSpPr>
            <a:spLocks noGrp="1"/>
          </p:cNvSpPr>
          <p:nvPr>
            <p:ph idx="1"/>
          </p:nvPr>
        </p:nvSpPr>
        <p:spPr>
          <a:xfrm>
            <a:off x="1103312" y="2052918"/>
            <a:ext cx="8946541" cy="4389923"/>
          </a:xfrm>
        </p:spPr>
        <p:txBody>
          <a:bodyPr>
            <a:normAutofit/>
          </a:bodyPr>
          <a:lstStyle/>
          <a:p>
            <a:pPr marL="457200" indent="-457200">
              <a:buFont typeface="+mj-lt"/>
              <a:buAutoNum type="arabicPeriod"/>
            </a:pPr>
            <a:r>
              <a:rPr lang="en-US" sz="2800" dirty="0" smtClean="0"/>
              <a:t>Allow online applications (Portal)</a:t>
            </a:r>
          </a:p>
          <a:p>
            <a:pPr marL="457200" indent="-457200">
              <a:buFont typeface="+mj-lt"/>
              <a:buAutoNum type="arabicPeriod"/>
            </a:pPr>
            <a:r>
              <a:rPr lang="en-US" sz="2800" dirty="0" smtClean="0"/>
              <a:t>Track application </a:t>
            </a:r>
            <a:r>
              <a:rPr lang="en-US" sz="2800" dirty="0" smtClean="0"/>
              <a:t>progress/give staff accessibility</a:t>
            </a:r>
            <a:endParaRPr lang="en-US" sz="2800" dirty="0"/>
          </a:p>
          <a:p>
            <a:pPr marL="457200" indent="-457200">
              <a:buFont typeface="+mj-lt"/>
              <a:buAutoNum type="arabicPeriod"/>
            </a:pPr>
            <a:r>
              <a:rPr lang="en-US" sz="2800" dirty="0" smtClean="0"/>
              <a:t>Create </a:t>
            </a:r>
            <a:r>
              <a:rPr lang="en-US" sz="2800" dirty="0" smtClean="0"/>
              <a:t>notifications and process </a:t>
            </a:r>
            <a:r>
              <a:rPr lang="en-US" sz="2800" dirty="0" smtClean="0"/>
              <a:t>automation</a:t>
            </a:r>
            <a:endParaRPr lang="en-US" sz="2800" dirty="0"/>
          </a:p>
          <a:p>
            <a:pPr marL="457200" indent="-457200">
              <a:buFont typeface="+mj-lt"/>
              <a:buAutoNum type="arabicPeriod"/>
            </a:pPr>
            <a:r>
              <a:rPr lang="en-US" sz="2800" dirty="0" smtClean="0"/>
              <a:t>Ministry Leader accountability</a:t>
            </a:r>
            <a:endParaRPr lang="en-US" sz="2800" dirty="0"/>
          </a:p>
          <a:p>
            <a:pPr marL="457200" indent="-457200">
              <a:buFont typeface="+mj-lt"/>
              <a:buAutoNum type="arabicPeriod"/>
            </a:pPr>
            <a:r>
              <a:rPr lang="en-US" sz="2800" dirty="0"/>
              <a:t>Reduce RMC’s </a:t>
            </a:r>
            <a:r>
              <a:rPr lang="en-US" sz="2800" dirty="0" smtClean="0"/>
              <a:t>Process Overhead</a:t>
            </a:r>
          </a:p>
          <a:p>
            <a:endParaRPr lang="en-US" dirty="0"/>
          </a:p>
        </p:txBody>
      </p:sp>
    </p:spTree>
    <p:extLst>
      <p:ext uri="{BB962C8B-B14F-4D97-AF65-F5344CB8AC3E}">
        <p14:creationId xmlns:p14="http://schemas.microsoft.com/office/powerpoint/2010/main" val="173831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purpose of this session?</a:t>
            </a:r>
            <a:endParaRPr lang="en-US" dirty="0"/>
          </a:p>
        </p:txBody>
      </p:sp>
      <p:sp>
        <p:nvSpPr>
          <p:cNvPr id="3" name="Content Placeholder 2"/>
          <p:cNvSpPr>
            <a:spLocks noGrp="1"/>
          </p:cNvSpPr>
          <p:nvPr>
            <p:ph idx="1"/>
          </p:nvPr>
        </p:nvSpPr>
        <p:spPr/>
        <p:txBody>
          <a:bodyPr>
            <a:normAutofit/>
          </a:bodyPr>
          <a:lstStyle/>
          <a:p>
            <a:r>
              <a:rPr lang="en-US" dirty="0" smtClean="0"/>
              <a:t>Briefly explain how MP can be </a:t>
            </a:r>
            <a:r>
              <a:rPr lang="en-US" dirty="0" smtClean="0"/>
              <a:t>extended</a:t>
            </a:r>
            <a:endParaRPr lang="en-US" dirty="0" smtClean="0"/>
          </a:p>
          <a:p>
            <a:pPr lvl="1"/>
            <a:r>
              <a:rPr lang="en-US" dirty="0" smtClean="0"/>
              <a:t>For more info on extending the </a:t>
            </a:r>
            <a:r>
              <a:rPr lang="en-US" dirty="0" smtClean="0"/>
              <a:t>platform see </a:t>
            </a:r>
            <a:r>
              <a:rPr lang="en-US" dirty="0" smtClean="0"/>
              <a:t>Knowledge Base </a:t>
            </a:r>
          </a:p>
          <a:p>
            <a:r>
              <a:rPr lang="en-US" dirty="0" smtClean="0"/>
              <a:t>Demonstrate extension </a:t>
            </a:r>
            <a:r>
              <a:rPr lang="en-US" dirty="0" smtClean="0"/>
              <a:t>examples </a:t>
            </a:r>
            <a:r>
              <a:rPr lang="en-US" dirty="0" smtClean="0"/>
              <a:t>at Rocky Mountain Calvary (RMC)</a:t>
            </a:r>
          </a:p>
          <a:p>
            <a:pPr lvl="1"/>
            <a:r>
              <a:rPr lang="en-US" dirty="0" smtClean="0"/>
              <a:t>Volunteer Application Process</a:t>
            </a:r>
          </a:p>
          <a:p>
            <a:pPr lvl="1"/>
            <a:r>
              <a:rPr lang="en-US" dirty="0"/>
              <a:t>Time Off (Vacation/Sick Tracking</a:t>
            </a:r>
            <a:r>
              <a:rPr lang="en-US" dirty="0" smtClean="0"/>
              <a:t>)</a:t>
            </a:r>
          </a:p>
          <a:p>
            <a:pPr lvl="1"/>
            <a:r>
              <a:rPr lang="en-US" dirty="0" smtClean="0"/>
              <a:t>IT Help Tickets</a:t>
            </a:r>
          </a:p>
          <a:p>
            <a:pPr lvl="1"/>
            <a:r>
              <a:rPr lang="en-US" dirty="0" smtClean="0"/>
              <a:t>Food Bank/Community Service Cases</a:t>
            </a:r>
          </a:p>
          <a:p>
            <a:pPr lvl="1"/>
            <a:r>
              <a:rPr lang="en-US" dirty="0" smtClean="0"/>
              <a:t>Premarital Couples</a:t>
            </a:r>
          </a:p>
          <a:p>
            <a:pPr lvl="1"/>
            <a:r>
              <a:rPr lang="en-US" dirty="0" smtClean="0"/>
              <a:t>Digital </a:t>
            </a:r>
            <a:r>
              <a:rPr lang="en-US" dirty="0" smtClean="0"/>
              <a:t>Signage (in development)</a:t>
            </a:r>
            <a:endParaRPr lang="en-US" dirty="0" smtClean="0"/>
          </a:p>
        </p:txBody>
      </p:sp>
    </p:spTree>
    <p:extLst>
      <p:ext uri="{BB962C8B-B14F-4D97-AF65-F5344CB8AC3E}">
        <p14:creationId xmlns:p14="http://schemas.microsoft.com/office/powerpoint/2010/main" val="198910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Applications – New Workflow Using MP</a:t>
            </a:r>
            <a:endParaRPr lang="en-US" dirty="0"/>
          </a:p>
        </p:txBody>
      </p:sp>
      <p:pic>
        <p:nvPicPr>
          <p:cNvPr id="6" name="Picture 5"/>
          <p:cNvPicPr>
            <a:picLocks noChangeAspect="1"/>
          </p:cNvPicPr>
          <p:nvPr/>
        </p:nvPicPr>
        <p:blipFill>
          <a:blip r:embed="rId2"/>
          <a:stretch>
            <a:fillRect/>
          </a:stretch>
        </p:blipFill>
        <p:spPr>
          <a:xfrm>
            <a:off x="835673" y="2866158"/>
            <a:ext cx="10335367" cy="2786496"/>
          </a:xfrm>
          <a:prstGeom prst="rect">
            <a:avLst/>
          </a:prstGeom>
        </p:spPr>
      </p:pic>
    </p:spTree>
    <p:extLst>
      <p:ext uri="{BB962C8B-B14F-4D97-AF65-F5344CB8AC3E}">
        <p14:creationId xmlns:p14="http://schemas.microsoft.com/office/powerpoint/2010/main" val="4254984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Applications – New Workflow Using </a:t>
            </a:r>
            <a:r>
              <a:rPr lang="en-US" dirty="0" smtClean="0"/>
              <a:t>MP</a:t>
            </a:r>
            <a:endParaRPr lang="en-US" dirty="0"/>
          </a:p>
        </p:txBody>
      </p:sp>
      <p:sp>
        <p:nvSpPr>
          <p:cNvPr id="3" name="Content Placeholder 2"/>
          <p:cNvSpPr>
            <a:spLocks noGrp="1"/>
          </p:cNvSpPr>
          <p:nvPr>
            <p:ph idx="1"/>
          </p:nvPr>
        </p:nvSpPr>
        <p:spPr>
          <a:xfrm>
            <a:off x="1103312" y="2550191"/>
            <a:ext cx="8946541" cy="3213303"/>
          </a:xfrm>
        </p:spPr>
        <p:txBody>
          <a:bodyPr>
            <a:noAutofit/>
          </a:bodyPr>
          <a:lstStyle/>
          <a:p>
            <a:r>
              <a:rPr lang="en-US" sz="2800" dirty="0"/>
              <a:t>A</a:t>
            </a:r>
            <a:r>
              <a:rPr lang="en-US" sz="2800" dirty="0" smtClean="0"/>
              <a:t> </a:t>
            </a:r>
            <a:r>
              <a:rPr lang="en-US" sz="2800" dirty="0"/>
              <a:t>list of </a:t>
            </a:r>
            <a:r>
              <a:rPr lang="en-US" sz="2800" dirty="0" smtClean="0"/>
              <a:t>requirements for the </a:t>
            </a:r>
            <a:r>
              <a:rPr lang="en-US" sz="2800" dirty="0" smtClean="0"/>
              <a:t>position are created based on role</a:t>
            </a:r>
            <a:endParaRPr lang="en-US" sz="2800" dirty="0"/>
          </a:p>
          <a:p>
            <a:r>
              <a:rPr lang="en-US" sz="2800" dirty="0" smtClean="0"/>
              <a:t>Ministry Leader </a:t>
            </a:r>
            <a:r>
              <a:rPr lang="en-US" sz="2800" dirty="0"/>
              <a:t>-</a:t>
            </a:r>
            <a:r>
              <a:rPr lang="en-US" sz="2800" dirty="0" smtClean="0"/>
              <a:t>14 days to contact applicant</a:t>
            </a:r>
            <a:endParaRPr lang="en-US" sz="2800" dirty="0"/>
          </a:p>
          <a:p>
            <a:r>
              <a:rPr lang="en-US" sz="2800" dirty="0" smtClean="0"/>
              <a:t>Applicant - 45 days to complete application</a:t>
            </a:r>
            <a:endParaRPr lang="en-US" sz="2800" dirty="0" smtClean="0"/>
          </a:p>
          <a:p>
            <a:r>
              <a:rPr lang="en-US" sz="2800" dirty="0" smtClean="0"/>
              <a:t>Accountability reports sent to supervisor</a:t>
            </a:r>
            <a:endParaRPr lang="en-US" sz="2800" dirty="0"/>
          </a:p>
        </p:txBody>
      </p:sp>
    </p:spTree>
    <p:extLst>
      <p:ext uri="{BB962C8B-B14F-4D97-AF65-F5344CB8AC3E}">
        <p14:creationId xmlns:p14="http://schemas.microsoft.com/office/powerpoint/2010/main" val="94393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Bank/Community Service - Goals</a:t>
            </a:r>
            <a:endParaRPr lang="en-US" dirty="0"/>
          </a:p>
        </p:txBody>
      </p:sp>
      <p:sp>
        <p:nvSpPr>
          <p:cNvPr id="3" name="Content Placeholder 2"/>
          <p:cNvSpPr>
            <a:spLocks noGrp="1"/>
          </p:cNvSpPr>
          <p:nvPr>
            <p:ph idx="1"/>
          </p:nvPr>
        </p:nvSpPr>
        <p:spPr>
          <a:xfrm>
            <a:off x="1103312" y="2399286"/>
            <a:ext cx="8946541" cy="3876827"/>
          </a:xfrm>
        </p:spPr>
        <p:txBody>
          <a:bodyPr>
            <a:noAutofit/>
          </a:bodyPr>
          <a:lstStyle/>
          <a:p>
            <a:pPr>
              <a:spcBef>
                <a:spcPts val="0"/>
              </a:spcBef>
            </a:pPr>
            <a:r>
              <a:rPr lang="en-US" sz="2400" dirty="0">
                <a:latin typeface="+mn-lt"/>
                <a:ea typeface="Times New Roman" panose="02020603050405020304" pitchFamily="18" charset="0"/>
              </a:rPr>
              <a:t>Q</a:t>
            </a:r>
            <a:r>
              <a:rPr lang="en-US" sz="2400" dirty="0" smtClean="0">
                <a:latin typeface="+mn-lt"/>
                <a:ea typeface="Times New Roman" panose="02020603050405020304" pitchFamily="18" charset="0"/>
              </a:rPr>
              <a:t>uickly </a:t>
            </a:r>
            <a:r>
              <a:rPr lang="en-US" sz="2400" dirty="0">
                <a:latin typeface="+mn-lt"/>
                <a:ea typeface="Times New Roman" panose="02020603050405020304" pitchFamily="18" charset="0"/>
              </a:rPr>
              <a:t>determine the number of visits to the food bank for the </a:t>
            </a:r>
            <a:r>
              <a:rPr lang="en-US" sz="2400" dirty="0" smtClean="0">
                <a:latin typeface="+mn-lt"/>
                <a:ea typeface="Times New Roman" panose="02020603050405020304" pitchFamily="18" charset="0"/>
              </a:rPr>
              <a:t>year</a:t>
            </a:r>
            <a:endParaRPr lang="en-US" sz="2400" dirty="0">
              <a:latin typeface="+mn-lt"/>
              <a:ea typeface="Calibri" panose="020F0502020204030204" pitchFamily="34" charset="0"/>
            </a:endParaRPr>
          </a:p>
          <a:p>
            <a:pPr>
              <a:spcBef>
                <a:spcPts val="0"/>
              </a:spcBef>
            </a:pPr>
            <a:r>
              <a:rPr lang="en-US" sz="2400" dirty="0">
                <a:latin typeface="+mn-lt"/>
                <a:ea typeface="Times New Roman" panose="02020603050405020304" pitchFamily="18" charset="0"/>
              </a:rPr>
              <a:t>Allow household information to be stored in </a:t>
            </a:r>
            <a:r>
              <a:rPr lang="en-US" sz="2400" dirty="0" smtClean="0">
                <a:latin typeface="+mn-lt"/>
                <a:ea typeface="Times New Roman" panose="02020603050405020304" pitchFamily="18" charset="0"/>
              </a:rPr>
              <a:t>MP</a:t>
            </a:r>
            <a:endParaRPr lang="en-US" sz="2400" dirty="0">
              <a:latin typeface="+mn-lt"/>
              <a:ea typeface="Calibri" panose="020F0502020204030204" pitchFamily="34" charset="0"/>
            </a:endParaRPr>
          </a:p>
          <a:p>
            <a:pPr>
              <a:spcBef>
                <a:spcPts val="0"/>
              </a:spcBef>
            </a:pPr>
            <a:r>
              <a:rPr lang="en-US" sz="2400" dirty="0">
                <a:latin typeface="+mn-lt"/>
                <a:ea typeface="Times New Roman" panose="02020603050405020304" pitchFamily="18" charset="0"/>
              </a:rPr>
              <a:t>Add all the functionality MP provides to stored data through the MP program (i.e., auditing, photo attachments, processes, reports, etc.)</a:t>
            </a:r>
            <a:endParaRPr lang="en-US" sz="2400" dirty="0">
              <a:latin typeface="+mn-lt"/>
              <a:ea typeface="Calibri" panose="020F0502020204030204" pitchFamily="34" charset="0"/>
            </a:endParaRPr>
          </a:p>
          <a:p>
            <a:pPr>
              <a:spcBef>
                <a:spcPts val="0"/>
              </a:spcBef>
            </a:pPr>
            <a:r>
              <a:rPr lang="en-US" sz="2400" dirty="0">
                <a:latin typeface="+mn-lt"/>
                <a:ea typeface="Times New Roman" panose="02020603050405020304" pitchFamily="18" charset="0"/>
              </a:rPr>
              <a:t>Create reports to make end of year reporting easy for </a:t>
            </a:r>
            <a:r>
              <a:rPr lang="en-US" sz="2400" dirty="0" smtClean="0">
                <a:latin typeface="+mn-lt"/>
                <a:ea typeface="Times New Roman" panose="02020603050405020304" pitchFamily="18" charset="0"/>
              </a:rPr>
              <a:t>Food Bank </a:t>
            </a:r>
            <a:r>
              <a:rPr lang="en-US" sz="2400" dirty="0">
                <a:latin typeface="+mn-lt"/>
                <a:ea typeface="Times New Roman" panose="02020603050405020304" pitchFamily="18" charset="0"/>
              </a:rPr>
              <a:t>and Accounting </a:t>
            </a:r>
            <a:r>
              <a:rPr lang="en-US" sz="2400" dirty="0" smtClean="0">
                <a:latin typeface="+mn-lt"/>
                <a:ea typeface="Times New Roman" panose="02020603050405020304" pitchFamily="18" charset="0"/>
              </a:rPr>
              <a:t>staff</a:t>
            </a:r>
            <a:endParaRPr lang="en-US" sz="2400" dirty="0">
              <a:latin typeface="+mn-lt"/>
            </a:endParaRPr>
          </a:p>
        </p:txBody>
      </p:sp>
    </p:spTree>
    <p:extLst>
      <p:ext uri="{BB962C8B-B14F-4D97-AF65-F5344CB8AC3E}">
        <p14:creationId xmlns:p14="http://schemas.microsoft.com/office/powerpoint/2010/main" val="2586047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Help </a:t>
            </a:r>
            <a:r>
              <a:rPr lang="en-US" dirty="0" smtClean="0"/>
              <a:t>Tickets</a:t>
            </a:r>
            <a:endParaRPr lang="en-US" dirty="0"/>
          </a:p>
        </p:txBody>
      </p:sp>
      <p:sp>
        <p:nvSpPr>
          <p:cNvPr id="3" name="Content Placeholder 2"/>
          <p:cNvSpPr>
            <a:spLocks noGrp="1"/>
          </p:cNvSpPr>
          <p:nvPr>
            <p:ph idx="1"/>
          </p:nvPr>
        </p:nvSpPr>
        <p:spPr>
          <a:xfrm>
            <a:off x="1103312" y="2052918"/>
            <a:ext cx="8946541" cy="4043082"/>
          </a:xfrm>
        </p:spPr>
        <p:txBody>
          <a:bodyPr>
            <a:normAutofit/>
          </a:bodyPr>
          <a:lstStyle/>
          <a:p>
            <a:pPr>
              <a:spcBef>
                <a:spcPts val="0"/>
              </a:spcBef>
            </a:pPr>
            <a:r>
              <a:rPr lang="en-US" sz="2800" dirty="0" smtClean="0"/>
              <a:t>Centralize </a:t>
            </a:r>
            <a:r>
              <a:rPr lang="en-US" sz="2800" dirty="0"/>
              <a:t>IT problem </a:t>
            </a:r>
            <a:r>
              <a:rPr lang="en-US" sz="2800" dirty="0" smtClean="0"/>
              <a:t>reporting</a:t>
            </a:r>
            <a:endParaRPr lang="en-US" sz="2800" dirty="0"/>
          </a:p>
          <a:p>
            <a:pPr>
              <a:spcBef>
                <a:spcPts val="0"/>
              </a:spcBef>
            </a:pPr>
            <a:r>
              <a:rPr lang="en-US" sz="2800" dirty="0" smtClean="0"/>
              <a:t>Decrease response time</a:t>
            </a:r>
            <a:endParaRPr lang="en-US" sz="2800" dirty="0"/>
          </a:p>
          <a:p>
            <a:pPr>
              <a:spcBef>
                <a:spcPts val="0"/>
              </a:spcBef>
            </a:pPr>
            <a:r>
              <a:rPr lang="en-US" sz="2800" dirty="0" smtClean="0"/>
              <a:t>Broader problem communication</a:t>
            </a:r>
            <a:endParaRPr lang="en-US" sz="2800" dirty="0"/>
          </a:p>
          <a:p>
            <a:pPr>
              <a:spcBef>
                <a:spcPts val="0"/>
              </a:spcBef>
            </a:pPr>
            <a:r>
              <a:rPr lang="en-US" sz="2800" dirty="0" smtClean="0"/>
              <a:t>Track </a:t>
            </a:r>
            <a:r>
              <a:rPr lang="en-US" sz="2800" dirty="0"/>
              <a:t>ticket progress electronically for </a:t>
            </a:r>
            <a:r>
              <a:rPr lang="en-US" sz="2800" dirty="0" smtClean="0"/>
              <a:t>documentation</a:t>
            </a:r>
            <a:endParaRPr lang="en-US" sz="2800" dirty="0" smtClean="0"/>
          </a:p>
          <a:p>
            <a:pPr>
              <a:spcBef>
                <a:spcPts val="0"/>
              </a:spcBef>
            </a:pPr>
            <a:r>
              <a:rPr lang="en-US" sz="2800" dirty="0" smtClean="0"/>
              <a:t>Track ticket work time to measure time to close </a:t>
            </a:r>
            <a:r>
              <a:rPr lang="en-US" sz="2800" dirty="0" smtClean="0"/>
              <a:t>metrics</a:t>
            </a:r>
            <a:endParaRPr lang="en-US" sz="2800" dirty="0"/>
          </a:p>
          <a:p>
            <a:pPr>
              <a:spcBef>
                <a:spcPts val="0"/>
              </a:spcBef>
            </a:pPr>
            <a:r>
              <a:rPr lang="en-US" sz="2800" dirty="0" smtClean="0"/>
              <a:t>Automate </a:t>
            </a:r>
            <a:r>
              <a:rPr lang="en-US" sz="2800" dirty="0"/>
              <a:t>problem resolution to </a:t>
            </a:r>
            <a:r>
              <a:rPr lang="en-US" sz="2800" dirty="0" smtClean="0"/>
              <a:t>reporting staff member</a:t>
            </a:r>
            <a:endParaRPr lang="en-US" sz="2800" dirty="0"/>
          </a:p>
          <a:p>
            <a:pPr marL="457200" indent="-457200">
              <a:spcBef>
                <a:spcPts val="0"/>
              </a:spcBef>
              <a:buFont typeface="+mj-lt"/>
              <a:buAutoNum type="arabicPeriod"/>
            </a:pPr>
            <a:endParaRPr lang="en-US" dirty="0"/>
          </a:p>
        </p:txBody>
      </p:sp>
    </p:spTree>
    <p:extLst>
      <p:ext uri="{BB962C8B-B14F-4D97-AF65-F5344CB8AC3E}">
        <p14:creationId xmlns:p14="http://schemas.microsoft.com/office/powerpoint/2010/main" val="402797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Off Process</a:t>
            </a:r>
            <a:endParaRPr lang="en-US" dirty="0"/>
          </a:p>
        </p:txBody>
      </p:sp>
      <p:sp>
        <p:nvSpPr>
          <p:cNvPr id="3" name="Content Placeholder 2"/>
          <p:cNvSpPr>
            <a:spLocks noGrp="1"/>
          </p:cNvSpPr>
          <p:nvPr>
            <p:ph idx="1"/>
          </p:nvPr>
        </p:nvSpPr>
        <p:spPr>
          <a:xfrm>
            <a:off x="1103312" y="2052918"/>
            <a:ext cx="8946541" cy="4043082"/>
          </a:xfrm>
        </p:spPr>
        <p:txBody>
          <a:bodyPr>
            <a:normAutofit/>
          </a:bodyPr>
          <a:lstStyle/>
          <a:p>
            <a:r>
              <a:rPr lang="en-US" sz="2400" dirty="0" smtClean="0"/>
              <a:t>Simplify </a:t>
            </a:r>
            <a:r>
              <a:rPr lang="en-US" sz="2400" dirty="0"/>
              <a:t>administration for HR </a:t>
            </a:r>
            <a:r>
              <a:rPr lang="en-US" sz="2400" dirty="0" smtClean="0"/>
              <a:t>staff</a:t>
            </a:r>
          </a:p>
          <a:p>
            <a:r>
              <a:rPr lang="en-US" sz="2400" dirty="0" smtClean="0"/>
              <a:t>Replace </a:t>
            </a:r>
            <a:r>
              <a:rPr lang="en-US" sz="2400" dirty="0"/>
              <a:t>paper </a:t>
            </a:r>
            <a:r>
              <a:rPr lang="en-US" sz="2400" dirty="0"/>
              <a:t>r</a:t>
            </a:r>
            <a:r>
              <a:rPr lang="en-US" sz="2400" dirty="0" smtClean="0"/>
              <a:t>outing </a:t>
            </a:r>
            <a:r>
              <a:rPr lang="en-US" sz="2400" dirty="0"/>
              <a:t>with </a:t>
            </a:r>
            <a:r>
              <a:rPr lang="en-US" sz="2400" dirty="0" smtClean="0"/>
              <a:t>electronic routing</a:t>
            </a:r>
            <a:endParaRPr lang="en-US" sz="2400" dirty="0"/>
          </a:p>
          <a:p>
            <a:r>
              <a:rPr lang="en-US" sz="2400" dirty="0" smtClean="0"/>
              <a:t>Notify </a:t>
            </a:r>
            <a:r>
              <a:rPr lang="en-US" sz="2400" dirty="0"/>
              <a:t>staff </a:t>
            </a:r>
            <a:r>
              <a:rPr lang="en-US" sz="2400" dirty="0" smtClean="0"/>
              <a:t>approvals/disapprovals </a:t>
            </a:r>
            <a:r>
              <a:rPr lang="en-US" sz="2400" dirty="0"/>
              <a:t>via automated </a:t>
            </a:r>
            <a:r>
              <a:rPr lang="en-US" sz="2400" dirty="0" smtClean="0"/>
              <a:t>email</a:t>
            </a:r>
            <a:endParaRPr lang="en-US" sz="2400" dirty="0"/>
          </a:p>
          <a:p>
            <a:r>
              <a:rPr lang="en-US" sz="2400" dirty="0" smtClean="0"/>
              <a:t>Allow </a:t>
            </a:r>
            <a:r>
              <a:rPr lang="en-US" sz="2400" dirty="0"/>
              <a:t>staff to </a:t>
            </a:r>
            <a:r>
              <a:rPr lang="en-US" sz="2400" dirty="0" smtClean="0"/>
              <a:t>remaining time off with a report</a:t>
            </a:r>
            <a:endParaRPr lang="en-US" sz="2400" dirty="0"/>
          </a:p>
          <a:p>
            <a:r>
              <a:rPr lang="en-US" sz="2400" dirty="0" smtClean="0"/>
              <a:t>Allow </a:t>
            </a:r>
            <a:r>
              <a:rPr lang="en-US" sz="2400" dirty="0"/>
              <a:t>staff to view a time off schedule using the Time Off </a:t>
            </a:r>
            <a:r>
              <a:rPr lang="en-US" sz="2400" dirty="0" smtClean="0"/>
              <a:t>page</a:t>
            </a:r>
            <a:endParaRPr lang="en-US" sz="2400" dirty="0"/>
          </a:p>
          <a:p>
            <a:r>
              <a:rPr lang="en-US" sz="2400" dirty="0" smtClean="0"/>
              <a:t>Ensure </a:t>
            </a:r>
            <a:r>
              <a:rPr lang="en-US" sz="2400" dirty="0"/>
              <a:t>time off process </a:t>
            </a:r>
            <a:r>
              <a:rPr lang="en-US" sz="2400" dirty="0" smtClean="0"/>
              <a:t>integrity</a:t>
            </a:r>
            <a:endParaRPr lang="en-US" sz="2400" dirty="0"/>
          </a:p>
          <a:p>
            <a:pPr marL="457200" indent="-457200">
              <a:spcBef>
                <a:spcPts val="0"/>
              </a:spcBef>
              <a:buFont typeface="+mj-lt"/>
              <a:buAutoNum type="arabicPeriod"/>
            </a:pPr>
            <a:endParaRPr lang="en-US" dirty="0"/>
          </a:p>
        </p:txBody>
      </p:sp>
    </p:spTree>
    <p:extLst>
      <p:ext uri="{BB962C8B-B14F-4D97-AF65-F5344CB8AC3E}">
        <p14:creationId xmlns:p14="http://schemas.microsoft.com/office/powerpoint/2010/main" val="94102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581560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99805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4" name="Content Placeholder 3"/>
          <p:cNvSpPr>
            <a:spLocks noGrp="1"/>
          </p:cNvSpPr>
          <p:nvPr>
            <p:ph idx="1"/>
          </p:nvPr>
        </p:nvSpPr>
        <p:spPr>
          <a:xfrm>
            <a:off x="1103312" y="1715512"/>
            <a:ext cx="8946541" cy="4532887"/>
          </a:xfrm>
        </p:spPr>
        <p:txBody>
          <a:bodyPr>
            <a:normAutofit/>
          </a:bodyPr>
          <a:lstStyle/>
          <a:p>
            <a:r>
              <a:rPr lang="en-US" sz="2800" dirty="0" smtClean="0"/>
              <a:t>Create a MinistryPlatform sandbox</a:t>
            </a:r>
          </a:p>
          <a:p>
            <a:r>
              <a:rPr lang="en-US" sz="2800" dirty="0" smtClean="0"/>
              <a:t>Backup your database</a:t>
            </a:r>
          </a:p>
          <a:p>
            <a:r>
              <a:rPr lang="en-US" sz="2800" dirty="0" smtClean="0"/>
              <a:t>Plan thoroughly and thoughtfully</a:t>
            </a:r>
          </a:p>
          <a:p>
            <a:r>
              <a:rPr lang="en-US" sz="2800" dirty="0" smtClean="0"/>
              <a:t>The more work upfront will prove to create sustainable/usable data structures that won’t need to be changed</a:t>
            </a:r>
          </a:p>
          <a:p>
            <a:r>
              <a:rPr lang="en-US" sz="2800" dirty="0" smtClean="0"/>
              <a:t>Use naming conventions for database objects</a:t>
            </a:r>
            <a:endParaRPr lang="en-US" sz="2800" dirty="0"/>
          </a:p>
        </p:txBody>
      </p:sp>
    </p:spTree>
    <p:extLst>
      <p:ext uri="{BB962C8B-B14F-4D97-AF65-F5344CB8AC3E}">
        <p14:creationId xmlns:p14="http://schemas.microsoft.com/office/powerpoint/2010/main" val="164399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a:t>
            </a:r>
            <a:endParaRPr lang="en-US" dirty="0"/>
          </a:p>
        </p:txBody>
      </p:sp>
      <p:sp>
        <p:nvSpPr>
          <p:cNvPr id="4" name="Content Placeholder 3"/>
          <p:cNvSpPr>
            <a:spLocks noGrp="1"/>
          </p:cNvSpPr>
          <p:nvPr>
            <p:ph idx="1"/>
          </p:nvPr>
        </p:nvSpPr>
        <p:spPr/>
        <p:txBody>
          <a:bodyPr/>
          <a:lstStyle/>
          <a:p>
            <a:pPr marL="0" indent="0">
              <a:buNone/>
            </a:pPr>
            <a:r>
              <a:rPr lang="en-US" dirty="0"/>
              <a:t>Matt Patterson</a:t>
            </a:r>
          </a:p>
          <a:p>
            <a:pPr marL="0" indent="0">
              <a:buNone/>
            </a:pPr>
            <a:r>
              <a:rPr lang="en-US" dirty="0"/>
              <a:t>Rocky Mountain Calvary, Colorado </a:t>
            </a:r>
            <a:r>
              <a:rPr lang="en-US" dirty="0" smtClean="0"/>
              <a:t>Springs</a:t>
            </a:r>
            <a:endParaRPr lang="en-US" dirty="0" smtClean="0">
              <a:hlinkClick r:id="rId2"/>
            </a:endParaRPr>
          </a:p>
          <a:p>
            <a:pPr marL="0" indent="0">
              <a:buNone/>
            </a:pPr>
            <a:r>
              <a:rPr lang="en-US" dirty="0" smtClean="0">
                <a:hlinkClick r:id="rId2"/>
              </a:rPr>
              <a:t>mattp@rmcalvary.org</a:t>
            </a:r>
            <a:endParaRPr lang="en-US" dirty="0" smtClean="0"/>
          </a:p>
          <a:p>
            <a:pPr marL="0" indent="0">
              <a:buNone/>
            </a:pPr>
            <a:r>
              <a:rPr lang="en-US" dirty="0" smtClean="0"/>
              <a:t>719.597.1133 x4719</a:t>
            </a:r>
          </a:p>
          <a:p>
            <a:pPr marL="0" indent="0">
              <a:buNone/>
            </a:pPr>
            <a:endParaRPr lang="en-US" dirty="0" smtClean="0"/>
          </a:p>
          <a:p>
            <a:pPr marL="0" indent="0">
              <a:buNone/>
            </a:pPr>
            <a:r>
              <a:rPr lang="en-US" dirty="0"/>
              <a:t>To learn more on how MP can be extended, go to </a:t>
            </a:r>
            <a:r>
              <a:rPr lang="en-US" b="1" dirty="0">
                <a:solidFill>
                  <a:srgbClr val="FFC000"/>
                </a:solidFill>
              </a:rPr>
              <a:t>http://</a:t>
            </a:r>
            <a:r>
              <a:rPr lang="en-US" b="1" dirty="0" err="1" smtClean="0">
                <a:solidFill>
                  <a:srgbClr val="FFC000"/>
                </a:solidFill>
              </a:rPr>
              <a:t>www.thinkministry.com</a:t>
            </a:r>
            <a:r>
              <a:rPr lang="en-US" b="1" dirty="0" smtClean="0">
                <a:solidFill>
                  <a:srgbClr val="FFC000"/>
                </a:solidFill>
              </a:rPr>
              <a:t>/kb/</a:t>
            </a:r>
            <a:r>
              <a:rPr lang="en-US" b="1" dirty="0" err="1" smtClean="0">
                <a:solidFill>
                  <a:srgbClr val="FFC000"/>
                </a:solidFill>
              </a:rPr>
              <a:t>ministryplatform</a:t>
            </a:r>
            <a:r>
              <a:rPr lang="en-US" b="1" dirty="0" smtClean="0">
                <a:solidFill>
                  <a:srgbClr val="FFC000"/>
                </a:solidFill>
              </a:rPr>
              <a:t>/extending</a:t>
            </a:r>
            <a:endParaRPr lang="en-US" dirty="0"/>
          </a:p>
          <a:p>
            <a:pPr marL="0" indent="0">
              <a:buNone/>
            </a:pPr>
            <a:endParaRPr lang="en-US" dirty="0" smtClean="0"/>
          </a:p>
          <a:p>
            <a:pPr marL="0" indent="0">
              <a:buNone/>
            </a:pPr>
            <a:r>
              <a:rPr lang="en-US" dirty="0" smtClean="0"/>
              <a:t>To download project information and </a:t>
            </a:r>
            <a:r>
              <a:rPr lang="en-US" dirty="0" err="1" smtClean="0"/>
              <a:t>Powerpoint</a:t>
            </a:r>
            <a:r>
              <a:rPr lang="en-US" dirty="0" smtClean="0"/>
              <a:t> presentation, go </a:t>
            </a:r>
            <a:r>
              <a:rPr lang="en-US" dirty="0"/>
              <a:t>to </a:t>
            </a:r>
            <a:r>
              <a:rPr lang="en-US" b="1" dirty="0">
                <a:solidFill>
                  <a:srgbClr val="FFC000"/>
                </a:solidFill>
              </a:rPr>
              <a:t>http://</a:t>
            </a:r>
            <a:r>
              <a:rPr lang="en-US" b="1" dirty="0" err="1" smtClean="0">
                <a:solidFill>
                  <a:srgbClr val="FFC000"/>
                </a:solidFill>
              </a:rPr>
              <a:t>rmcalvary.org</a:t>
            </a:r>
            <a:r>
              <a:rPr lang="en-US" b="1" dirty="0" smtClean="0">
                <a:solidFill>
                  <a:srgbClr val="FFC000"/>
                </a:solidFill>
              </a:rPr>
              <a:t>/mpug-2018</a:t>
            </a:r>
            <a:endParaRPr lang="en-US" dirty="0" smtClean="0"/>
          </a:p>
        </p:txBody>
      </p:sp>
    </p:spTree>
    <p:extLst>
      <p:ext uri="{BB962C8B-B14F-4D97-AF65-F5344CB8AC3E}">
        <p14:creationId xmlns:p14="http://schemas.microsoft.com/office/powerpoint/2010/main" val="766123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isn’t the purpose of this session?</a:t>
            </a:r>
            <a:endParaRPr lang="en-US" dirty="0"/>
          </a:p>
        </p:txBody>
      </p:sp>
      <p:sp>
        <p:nvSpPr>
          <p:cNvPr id="3" name="Content Placeholder 2"/>
          <p:cNvSpPr>
            <a:spLocks noGrp="1"/>
          </p:cNvSpPr>
          <p:nvPr>
            <p:ph idx="1"/>
          </p:nvPr>
        </p:nvSpPr>
        <p:spPr/>
        <p:txBody>
          <a:bodyPr>
            <a:normAutofit/>
          </a:bodyPr>
          <a:lstStyle/>
          <a:p>
            <a:r>
              <a:rPr lang="en-US" sz="2800" dirty="0" smtClean="0"/>
              <a:t>Explaining how to create objects in SQL Server</a:t>
            </a:r>
          </a:p>
          <a:p>
            <a:r>
              <a:rPr lang="en-US" sz="2800" dirty="0" smtClean="0"/>
              <a:t>Explaining </a:t>
            </a:r>
            <a:r>
              <a:rPr lang="en-US" sz="2800" i="1" dirty="0" smtClean="0"/>
              <a:t>every aspect </a:t>
            </a:r>
            <a:r>
              <a:rPr lang="en-US" sz="2800" dirty="0" smtClean="0"/>
              <a:t>of configuration in the System Setup area</a:t>
            </a:r>
          </a:p>
          <a:p>
            <a:r>
              <a:rPr lang="en-US" sz="2800" i="1" dirty="0" smtClean="0"/>
              <a:t>Demonstrating</a:t>
            </a:r>
            <a:r>
              <a:rPr lang="en-US" sz="2800" dirty="0" smtClean="0"/>
              <a:t> the actual creation of objects in SQL Server and MP</a:t>
            </a:r>
          </a:p>
        </p:txBody>
      </p:sp>
    </p:spTree>
    <p:extLst>
      <p:ext uri="{BB962C8B-B14F-4D97-AF65-F5344CB8AC3E}">
        <p14:creationId xmlns:p14="http://schemas.microsoft.com/office/powerpoint/2010/main" val="1875661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MinistryPlatform</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What extensions/modifications can be created?</a:t>
            </a:r>
          </a:p>
          <a:p>
            <a:r>
              <a:rPr lang="en-US" sz="2800" dirty="0" smtClean="0"/>
              <a:t>Add </a:t>
            </a:r>
            <a:r>
              <a:rPr lang="en-US" sz="2800" dirty="0"/>
              <a:t>additional </a:t>
            </a:r>
            <a:r>
              <a:rPr lang="en-US" sz="2800" u="sng" dirty="0"/>
              <a:t>pages</a:t>
            </a:r>
            <a:r>
              <a:rPr lang="en-US" sz="2800" dirty="0"/>
              <a:t>, </a:t>
            </a:r>
            <a:r>
              <a:rPr lang="en-US" sz="2800" u="sng" dirty="0" smtClean="0"/>
              <a:t>sub-pages</a:t>
            </a:r>
            <a:r>
              <a:rPr lang="en-US" sz="2800" dirty="0" smtClean="0"/>
              <a:t>, and </a:t>
            </a:r>
            <a:r>
              <a:rPr lang="en-US" sz="2800" u="sng" dirty="0" smtClean="0"/>
              <a:t>reports</a:t>
            </a:r>
            <a:r>
              <a:rPr lang="en-US" sz="2800" dirty="0" smtClean="0"/>
              <a:t>.</a:t>
            </a:r>
          </a:p>
          <a:p>
            <a:r>
              <a:rPr lang="en-US" sz="2800" dirty="0" smtClean="0"/>
              <a:t>Customize existing page fields without </a:t>
            </a:r>
            <a:r>
              <a:rPr lang="en-US" sz="2800" dirty="0"/>
              <a:t>impacting MinistryPlatform upgrades and customizations</a:t>
            </a:r>
            <a:r>
              <a:rPr lang="en-US" sz="2800" dirty="0" smtClean="0"/>
              <a:t>.</a:t>
            </a:r>
          </a:p>
          <a:p>
            <a:endParaRPr lang="en-US" sz="2800" dirty="0"/>
          </a:p>
          <a:p>
            <a:pPr marL="0" indent="0">
              <a:buNone/>
            </a:pPr>
            <a:endParaRPr lang="en-US" sz="2800" dirty="0" smtClean="0"/>
          </a:p>
          <a:p>
            <a:pPr marL="0" indent="0">
              <a:buNone/>
            </a:pPr>
            <a:r>
              <a:rPr lang="en-US" sz="2400" i="1" dirty="0" smtClean="0"/>
              <a:t>No programming experience is required to extend the platform.</a:t>
            </a:r>
          </a:p>
        </p:txBody>
      </p:sp>
    </p:spTree>
    <p:extLst>
      <p:ext uri="{BB962C8B-B14F-4D97-AF65-F5344CB8AC3E}">
        <p14:creationId xmlns:p14="http://schemas.microsoft.com/office/powerpoint/2010/main" val="271106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a:xfrm>
            <a:off x="1103311" y="1716594"/>
            <a:ext cx="10126663" cy="4195481"/>
          </a:xfrm>
        </p:spPr>
        <p:txBody>
          <a:bodyPr>
            <a:normAutofit/>
          </a:bodyPr>
          <a:lstStyle/>
          <a:p>
            <a:r>
              <a:rPr lang="en-US" sz="2200" dirty="0" smtClean="0"/>
              <a:t>Good planning leads to a sustainable/reliable user </a:t>
            </a:r>
            <a:r>
              <a:rPr lang="en-US" sz="2200" dirty="0" smtClean="0"/>
              <a:t>interface</a:t>
            </a:r>
            <a:endParaRPr lang="en-US" sz="2200" dirty="0" smtClean="0"/>
          </a:p>
          <a:p>
            <a:r>
              <a:rPr lang="en-US" sz="2200" dirty="0" smtClean="0"/>
              <a:t>Interview staff to determine what changes are </a:t>
            </a:r>
            <a:r>
              <a:rPr lang="en-US" sz="2200" dirty="0" smtClean="0"/>
              <a:t>needed</a:t>
            </a:r>
            <a:endParaRPr lang="en-US" sz="2200" dirty="0" smtClean="0"/>
          </a:p>
          <a:p>
            <a:r>
              <a:rPr lang="en-US" sz="2200" dirty="0" smtClean="0"/>
              <a:t>See if another page exists that can accomplish your </a:t>
            </a:r>
            <a:r>
              <a:rPr lang="en-US" sz="2200" dirty="0" smtClean="0"/>
              <a:t>goal</a:t>
            </a:r>
            <a:endParaRPr lang="en-US" sz="2200" dirty="0" smtClean="0"/>
          </a:p>
          <a:p>
            <a:r>
              <a:rPr lang="en-US" sz="2200" dirty="0" smtClean="0"/>
              <a:t>Document your project before you </a:t>
            </a:r>
            <a:r>
              <a:rPr lang="en-US" sz="2200" dirty="0" smtClean="0"/>
              <a:t>begin</a:t>
            </a:r>
            <a:endParaRPr lang="en-US" sz="2200" dirty="0" smtClean="0"/>
          </a:p>
          <a:p>
            <a:r>
              <a:rPr lang="en-US" sz="2200" dirty="0" smtClean="0"/>
              <a:t>Create a sandbox (test system) to test </a:t>
            </a:r>
            <a:r>
              <a:rPr lang="en-US" sz="2200" dirty="0" smtClean="0"/>
              <a:t>implementation</a:t>
            </a:r>
            <a:endParaRPr lang="en-US" sz="2200" dirty="0" smtClean="0"/>
          </a:p>
          <a:p>
            <a:pPr lvl="1"/>
            <a:r>
              <a:rPr lang="en-US" sz="2200" dirty="0">
                <a:hlinkClick r:id="rId3"/>
              </a:rPr>
              <a:t>https://</a:t>
            </a:r>
            <a:r>
              <a:rPr lang="en-US" sz="2200" dirty="0" smtClean="0">
                <a:hlinkClick r:id="rId3"/>
              </a:rPr>
              <a:t>www.thinkministry.com/kb/ministryplatform/sandbox/</a:t>
            </a:r>
            <a:endParaRPr lang="en-US" sz="2200" dirty="0"/>
          </a:p>
          <a:p>
            <a:pPr marL="57150" indent="0">
              <a:buNone/>
            </a:pPr>
            <a:endParaRPr lang="en-US" sz="2200" b="1" i="1" dirty="0" smtClean="0"/>
          </a:p>
          <a:p>
            <a:pPr marL="57150" indent="0">
              <a:buNone/>
            </a:pPr>
            <a:endParaRPr lang="en-US" sz="2200" b="1" i="1" dirty="0"/>
          </a:p>
          <a:p>
            <a:pPr marL="57150" indent="0">
              <a:buNone/>
            </a:pPr>
            <a:r>
              <a:rPr lang="en-US" sz="2400" b="1" i="1" dirty="0" smtClean="0"/>
              <a:t>Backup up your database before making schema/data changes</a:t>
            </a:r>
            <a:r>
              <a:rPr lang="en-US" sz="2400" i="1" dirty="0" smtClean="0"/>
              <a:t>.</a:t>
            </a:r>
            <a:endParaRPr lang="en-US" sz="2400" i="1" dirty="0"/>
          </a:p>
        </p:txBody>
      </p:sp>
    </p:spTree>
    <p:extLst>
      <p:ext uri="{BB962C8B-B14F-4D97-AF65-F5344CB8AC3E}">
        <p14:creationId xmlns:p14="http://schemas.microsoft.com/office/powerpoint/2010/main" val="216849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517592034"/>
              </p:ext>
            </p:extLst>
          </p:nvPr>
        </p:nvGraphicFramePr>
        <p:xfrm>
          <a:off x="2428875" y="2052638"/>
          <a:ext cx="6294438" cy="4195762"/>
        </p:xfrm>
        <a:graphic>
          <a:graphicData uri="http://schemas.openxmlformats.org/presentationml/2006/ole">
            <mc:AlternateContent xmlns:mc="http://schemas.openxmlformats.org/markup-compatibility/2006">
              <mc:Choice xmlns:v="urn:schemas-microsoft-com:vml" Requires="v">
                <p:oleObj spid="_x0000_s1169" name="Document" r:id="rId3" imgW="8124840" imgH="5416560" progId="Word.Document.12">
                  <p:embed/>
                </p:oleObj>
              </mc:Choice>
              <mc:Fallback>
                <p:oleObj name="Document" r:id="rId3" imgW="8124840" imgH="5416560" progId="Word.Document.12">
                  <p:embed/>
                  <p:pic>
                    <p:nvPicPr>
                      <p:cNvPr id="0" name=""/>
                      <p:cNvPicPr/>
                      <p:nvPr/>
                    </p:nvPicPr>
                    <p:blipFill>
                      <a:blip r:embed="rId4"/>
                      <a:stretch>
                        <a:fillRect/>
                      </a:stretch>
                    </p:blipFill>
                    <p:spPr>
                      <a:xfrm>
                        <a:off x="2428875" y="2052638"/>
                        <a:ext cx="6294438" cy="419576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24498793"/>
              </p:ext>
            </p:extLst>
          </p:nvPr>
        </p:nvGraphicFramePr>
        <p:xfrm>
          <a:off x="3226678" y="119945"/>
          <a:ext cx="4771422" cy="6585063"/>
        </p:xfrm>
        <a:graphic>
          <a:graphicData uri="http://schemas.openxmlformats.org/presentationml/2006/ole">
            <mc:AlternateContent xmlns:mc="http://schemas.openxmlformats.org/markup-compatibility/2006">
              <mc:Choice xmlns:v="urn:schemas-microsoft-com:vml" Requires="v">
                <p:oleObj spid="_x0000_s1170" name="Document" r:id="rId5" imgW="5943874" imgH="8204181" progId="Word.Document.12">
                  <p:embed/>
                </p:oleObj>
              </mc:Choice>
              <mc:Fallback>
                <p:oleObj name="Document" r:id="rId5" imgW="5943874" imgH="8204181" progId="Word.Document.12">
                  <p:embed/>
                  <p:pic>
                    <p:nvPicPr>
                      <p:cNvPr id="0" name=""/>
                      <p:cNvPicPr/>
                      <p:nvPr/>
                    </p:nvPicPr>
                    <p:blipFill>
                      <a:blip r:embed="rId6"/>
                      <a:stretch>
                        <a:fillRect/>
                      </a:stretch>
                    </p:blipFill>
                    <p:spPr>
                      <a:xfrm>
                        <a:off x="3226678" y="119945"/>
                        <a:ext cx="4771422" cy="6585063"/>
                      </a:xfrm>
                      <a:prstGeom prst="rect">
                        <a:avLst/>
                      </a:prstGeom>
                    </p:spPr>
                  </p:pic>
                </p:oleObj>
              </mc:Fallback>
            </mc:AlternateContent>
          </a:graphicData>
        </a:graphic>
      </p:graphicFrame>
    </p:spTree>
    <p:extLst>
      <p:ext uri="{BB962C8B-B14F-4D97-AF65-F5344CB8AC3E}">
        <p14:creationId xmlns:p14="http://schemas.microsoft.com/office/powerpoint/2010/main" val="1386171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Create a New Page?</a:t>
            </a:r>
            <a:endParaRPr lang="en-US" dirty="0"/>
          </a:p>
        </p:txBody>
      </p:sp>
      <p:sp>
        <p:nvSpPr>
          <p:cNvPr id="3" name="Content Placeholder 2"/>
          <p:cNvSpPr>
            <a:spLocks noGrp="1"/>
          </p:cNvSpPr>
          <p:nvPr>
            <p:ph idx="1"/>
          </p:nvPr>
        </p:nvSpPr>
        <p:spPr/>
        <p:txBody>
          <a:bodyPr/>
          <a:lstStyle/>
          <a:p>
            <a:pPr marL="0" indent="0">
              <a:buNone/>
            </a:pPr>
            <a:r>
              <a:rPr lang="en-US" sz="2400" b="1" dirty="0" smtClean="0"/>
              <a:t>Steps to Creating a New Page</a:t>
            </a:r>
          </a:p>
          <a:p>
            <a:pPr marL="457200" indent="-457200">
              <a:buFont typeface="+mj-lt"/>
              <a:buAutoNum type="arabicPeriod"/>
            </a:pPr>
            <a:r>
              <a:rPr lang="en-US" sz="2400" dirty="0" smtClean="0"/>
              <a:t>Create a table and table relationships in SQL Server</a:t>
            </a:r>
          </a:p>
          <a:p>
            <a:pPr marL="457200" indent="-457200">
              <a:buFont typeface="+mj-lt"/>
              <a:buAutoNum type="arabicPeriod"/>
            </a:pPr>
            <a:r>
              <a:rPr lang="en-US" sz="2400" dirty="0" smtClean="0"/>
              <a:t>In MP’s </a:t>
            </a:r>
            <a:r>
              <a:rPr lang="en-US" sz="2400" b="1" dirty="0" smtClean="0"/>
              <a:t>System Setup </a:t>
            </a:r>
            <a:r>
              <a:rPr lang="en-US" sz="2400" dirty="0" smtClean="0"/>
              <a:t>area, go to the </a:t>
            </a:r>
            <a:r>
              <a:rPr lang="en-US" sz="2400" b="1" dirty="0" smtClean="0"/>
              <a:t>Pages</a:t>
            </a:r>
            <a:r>
              <a:rPr lang="en-US" sz="2400" dirty="0" smtClean="0"/>
              <a:t> page and create a new page that points to the new table</a:t>
            </a:r>
          </a:p>
          <a:p>
            <a:pPr marL="457200" indent="-457200">
              <a:buFont typeface="+mj-lt"/>
              <a:buAutoNum type="arabicPeriod"/>
            </a:pPr>
            <a:r>
              <a:rPr lang="en-US" sz="2400" dirty="0" smtClean="0"/>
              <a:t>Assign the </a:t>
            </a:r>
            <a:r>
              <a:rPr lang="en-US" sz="2400" dirty="0" smtClean="0"/>
              <a:t>page to </a:t>
            </a:r>
            <a:r>
              <a:rPr lang="en-US" sz="2400" dirty="0" smtClean="0"/>
              <a:t>a </a:t>
            </a:r>
            <a:r>
              <a:rPr lang="en-US" sz="2400" b="1" dirty="0" smtClean="0"/>
              <a:t>Page Section</a:t>
            </a:r>
            <a:endParaRPr lang="en-US" sz="2400" dirty="0" smtClean="0"/>
          </a:p>
          <a:p>
            <a:pPr marL="457200" indent="-457200">
              <a:buFont typeface="+mj-lt"/>
              <a:buAutoNum type="arabicPeriod"/>
            </a:pPr>
            <a:r>
              <a:rPr lang="en-US" sz="2400" dirty="0" smtClean="0"/>
              <a:t>Add the page and page permissions to a Security Role</a:t>
            </a:r>
          </a:p>
          <a:p>
            <a:pPr marL="457200" indent="-457200">
              <a:buFont typeface="+mj-lt"/>
              <a:buAutoNum type="arabicPeriod"/>
            </a:pPr>
            <a:endParaRPr lang="en-US" dirty="0"/>
          </a:p>
        </p:txBody>
      </p:sp>
    </p:spTree>
    <p:extLst>
      <p:ext uri="{BB962C8B-B14F-4D97-AF65-F5344CB8AC3E}">
        <p14:creationId xmlns:p14="http://schemas.microsoft.com/office/powerpoint/2010/main" val="16301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18730"/>
          </a:xfrm>
        </p:spPr>
        <p:txBody>
          <a:bodyPr/>
          <a:lstStyle/>
          <a:p>
            <a:r>
              <a:rPr lang="en-US" dirty="0" smtClean="0"/>
              <a:t>New Page – Table Creation</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3287" y="1797263"/>
            <a:ext cx="6834287" cy="4493014"/>
          </a:xfrm>
        </p:spPr>
      </p:pic>
    </p:spTree>
    <p:extLst>
      <p:ext uri="{BB962C8B-B14F-4D97-AF65-F5344CB8AC3E}">
        <p14:creationId xmlns:p14="http://schemas.microsoft.com/office/powerpoint/2010/main" val="105783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18730"/>
          </a:xfrm>
        </p:spPr>
        <p:txBody>
          <a:bodyPr/>
          <a:lstStyle/>
          <a:p>
            <a:r>
              <a:rPr lang="en-US" dirty="0" smtClean="0"/>
              <a:t>New Page Setup</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252" y="1450422"/>
            <a:ext cx="6685506" cy="4966138"/>
          </a:xfrm>
        </p:spPr>
      </p:pic>
    </p:spTree>
    <p:extLst>
      <p:ext uri="{BB962C8B-B14F-4D97-AF65-F5344CB8AC3E}">
        <p14:creationId xmlns:p14="http://schemas.microsoft.com/office/powerpoint/2010/main" val="24848119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2095</TotalTime>
  <Words>1983</Words>
  <Application>Microsoft Macintosh PowerPoint</Application>
  <PresentationFormat>Widescreen</PresentationFormat>
  <Paragraphs>214</Paragraphs>
  <Slides>28</Slides>
  <Notes>18</Notes>
  <HiddenSlides>4</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Calibri</vt:lpstr>
      <vt:lpstr>Century Gothic</vt:lpstr>
      <vt:lpstr>Times New Roman</vt:lpstr>
      <vt:lpstr>Wingdings 3</vt:lpstr>
      <vt:lpstr>Arial</vt:lpstr>
      <vt:lpstr>Ion</vt:lpstr>
      <vt:lpstr>Document</vt:lpstr>
      <vt:lpstr>Examples of Extending MinistryPlatform</vt:lpstr>
      <vt:lpstr>What is the purpose of this session?</vt:lpstr>
      <vt:lpstr>What isn’t the purpose of this session?</vt:lpstr>
      <vt:lpstr>Extending MinistryPlatform</vt:lpstr>
      <vt:lpstr>Planning</vt:lpstr>
      <vt:lpstr>PowerPoint Presentation</vt:lpstr>
      <vt:lpstr>How Do I Create a New Page?</vt:lpstr>
      <vt:lpstr>New Page – Table Creation</vt:lpstr>
      <vt:lpstr>New Page Setup</vt:lpstr>
      <vt:lpstr>Creating New Subpages</vt:lpstr>
      <vt:lpstr>New Subpage Setup</vt:lpstr>
      <vt:lpstr>New Subpage Example</vt:lpstr>
      <vt:lpstr>Creating New Reports</vt:lpstr>
      <vt:lpstr>SQL Server Reporting Services (SSRS)</vt:lpstr>
      <vt:lpstr>SQL Server Reporting Services (SSRS)</vt:lpstr>
      <vt:lpstr>Report Setup – Make Available to MP</vt:lpstr>
      <vt:lpstr>Report Setup – Assign Permissions</vt:lpstr>
      <vt:lpstr>Volunteer Applications – Old/Paper Method</vt:lpstr>
      <vt:lpstr>Volunteer Applications - Goals</vt:lpstr>
      <vt:lpstr>Volunteer Applications – New Workflow Using MP</vt:lpstr>
      <vt:lpstr>Volunteer Applications – New Workflow Using MP</vt:lpstr>
      <vt:lpstr>Food Bank/Community Service - Goals</vt:lpstr>
      <vt:lpstr>IT Help Tickets</vt:lpstr>
      <vt:lpstr>Time Off Process</vt:lpstr>
      <vt:lpstr>Demonstration</vt:lpstr>
      <vt:lpstr>Questions</vt:lpstr>
      <vt:lpstr>Best Practices</vt:lpstr>
      <vt:lpstr>More Info</vt:lpstr>
    </vt:vector>
  </TitlesOfParts>
  <Company>Rocky Mountain Calvary</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MP’s Extensibility to Manage Your Ministry</dc:title>
  <dc:creator>Matt Patterson</dc:creator>
  <cp:lastModifiedBy>Microsoft Office User</cp:lastModifiedBy>
  <cp:revision>139</cp:revision>
  <dcterms:created xsi:type="dcterms:W3CDTF">2017-04-27T21:49:07Z</dcterms:created>
  <dcterms:modified xsi:type="dcterms:W3CDTF">2018-05-09T03:39:24Z</dcterms:modified>
</cp:coreProperties>
</file>